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sldIdLst>
    <p:sldId id="256" r:id="rId2"/>
    <p:sldId id="257" r:id="rId3"/>
    <p:sldId id="258" r:id="rId4"/>
    <p:sldId id="268" r:id="rId5"/>
    <p:sldId id="267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9" r:id="rId14"/>
    <p:sldId id="266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-87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01DE-900C-4696-BB13-2FB36AFB83E7}" type="datetimeFigureOut">
              <a:rPr lang="ru-RU" smtClean="0"/>
              <a:pPr/>
              <a:t>05.07.2016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A9C55-79F5-4246-92B6-BBD23FC43E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63117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01DE-900C-4696-BB13-2FB36AFB83E7}" type="datetimeFigureOut">
              <a:rPr lang="ru-RU" smtClean="0"/>
              <a:pPr/>
              <a:t>05.07.2016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A9C55-79F5-4246-92B6-BBD23FC43E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5115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01DE-900C-4696-BB13-2FB36AFB83E7}" type="datetimeFigureOut">
              <a:rPr lang="ru-RU" smtClean="0"/>
              <a:pPr/>
              <a:t>05.07.2016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A9C55-79F5-4246-92B6-BBD23FC43E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644394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01DE-900C-4696-BB13-2FB36AFB83E7}" type="datetimeFigureOut">
              <a:rPr lang="ru-RU" smtClean="0"/>
              <a:pPr/>
              <a:t>05.07.2016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A9C55-79F5-4246-92B6-BBD23FC43E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738203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01DE-900C-4696-BB13-2FB36AFB83E7}" type="datetimeFigureOut">
              <a:rPr lang="ru-RU" smtClean="0"/>
              <a:pPr/>
              <a:t>05.07.2016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A9C55-79F5-4246-92B6-BBD23FC43E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736735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01DE-900C-4696-BB13-2FB36AFB83E7}" type="datetimeFigureOut">
              <a:rPr lang="ru-RU" smtClean="0"/>
              <a:pPr/>
              <a:t>05.07.2016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A9C55-79F5-4246-92B6-BBD23FC43E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447644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01DE-900C-4696-BB13-2FB36AFB83E7}" type="datetimeFigureOut">
              <a:rPr lang="ru-RU" smtClean="0"/>
              <a:pPr/>
              <a:t>05.07.2016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A9C55-79F5-4246-92B6-BBD23FC43E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799260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01DE-900C-4696-BB13-2FB36AFB83E7}" type="datetimeFigureOut">
              <a:rPr lang="ru-RU" smtClean="0"/>
              <a:pPr/>
              <a:t>05.07.2016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A9C55-79F5-4246-92B6-BBD23FC43E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525937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01DE-900C-4696-BB13-2FB36AFB83E7}" type="datetimeFigureOut">
              <a:rPr lang="ru-RU" smtClean="0"/>
              <a:pPr/>
              <a:t>05.07.2016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A9C55-79F5-4246-92B6-BBD23FC43E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7533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01DE-900C-4696-BB13-2FB36AFB83E7}" type="datetimeFigureOut">
              <a:rPr lang="ru-RU" smtClean="0"/>
              <a:pPr/>
              <a:t>05.07.2016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79AA9C55-79F5-4246-92B6-BBD23FC43E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42886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01DE-900C-4696-BB13-2FB36AFB83E7}" type="datetimeFigureOut">
              <a:rPr lang="ru-RU" smtClean="0"/>
              <a:pPr/>
              <a:t>05.07.2016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A9C55-79F5-4246-92B6-BBD23FC43E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71497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01DE-900C-4696-BB13-2FB36AFB83E7}" type="datetimeFigureOut">
              <a:rPr lang="ru-RU" smtClean="0"/>
              <a:pPr/>
              <a:t>05.07.2016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A9C55-79F5-4246-92B6-BBD23FC43E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41161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01DE-900C-4696-BB13-2FB36AFB83E7}" type="datetimeFigureOut">
              <a:rPr lang="ru-RU" smtClean="0"/>
              <a:pPr/>
              <a:t>05.07.2016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A9C55-79F5-4246-92B6-BBD23FC43E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94909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01DE-900C-4696-BB13-2FB36AFB83E7}" type="datetimeFigureOut">
              <a:rPr lang="ru-RU" smtClean="0"/>
              <a:pPr/>
              <a:t>05.07.2016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A9C55-79F5-4246-92B6-BBD23FC43E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94676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01DE-900C-4696-BB13-2FB36AFB83E7}" type="datetimeFigureOut">
              <a:rPr lang="ru-RU" smtClean="0"/>
              <a:pPr/>
              <a:t>05.07.2016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A9C55-79F5-4246-92B6-BBD23FC43E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05694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01DE-900C-4696-BB13-2FB36AFB83E7}" type="datetimeFigureOut">
              <a:rPr lang="ru-RU" smtClean="0"/>
              <a:pPr/>
              <a:t>05.07.2016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A9C55-79F5-4246-92B6-BBD23FC43E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38197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01DE-900C-4696-BB13-2FB36AFB83E7}" type="datetimeFigureOut">
              <a:rPr lang="ru-RU" smtClean="0"/>
              <a:pPr/>
              <a:t>05.07.2016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A9C55-79F5-4246-92B6-BBD23FC43E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3197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AB401DE-900C-4696-BB13-2FB36AFB83E7}" type="datetimeFigureOut">
              <a:rPr lang="ru-RU" smtClean="0"/>
              <a:pPr/>
              <a:t>05.07.2016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9AA9C55-79F5-4246-92B6-BBD23FC43E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32258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  <p:sldLayoutId id="2147483785" r:id="rId13"/>
    <p:sldLayoutId id="2147483786" r:id="rId14"/>
    <p:sldLayoutId id="2147483787" r:id="rId15"/>
    <p:sldLayoutId id="2147483788" r:id="rId16"/>
    <p:sldLayoutId id="214748378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4600" y="1084262"/>
            <a:ext cx="9169400" cy="4478338"/>
          </a:xfrm>
        </p:spPr>
        <p:txBody>
          <a:bodyPr>
            <a:noAutofit/>
          </a:bodyPr>
          <a:lstStyle/>
          <a:p>
            <a:pPr algn="ctr"/>
            <a:r>
              <a:rPr lang="ru-RU" b="1" dirty="0"/>
              <a:t>Тема урока: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«</a:t>
            </a:r>
            <a:r>
              <a:rPr lang="ru-RU" b="1" dirty="0"/>
              <a:t>Расцвет Древнерусского государства при Ярославе Мудром»</a:t>
            </a:r>
            <a:br>
              <a:rPr lang="ru-RU" b="1" dirty="0"/>
            </a:b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178610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244930"/>
            <a:ext cx="10018713" cy="2193470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Внешняя политика: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685801"/>
            <a:ext cx="10018713" cy="5666014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Укрепление южных и западных рубежей.</a:t>
            </a:r>
          </a:p>
          <a:p>
            <a:r>
              <a:rPr lang="ru-RU" sz="2800" dirty="0" smtClean="0"/>
              <a:t>Династические браки.</a:t>
            </a:r>
          </a:p>
          <a:p>
            <a:r>
              <a:rPr lang="ru-RU" sz="2800" dirty="0" smtClean="0"/>
              <a:t>Мир с Византией.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297423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59152" y="4865914"/>
            <a:ext cx="2532847" cy="1992086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К.В. Лебедев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800" dirty="0" smtClean="0"/>
              <a:t>«Вече в Новгороде»</a:t>
            </a:r>
            <a:endParaRPr lang="ru-RU" sz="2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659153" cy="6858000"/>
          </a:xfrm>
        </p:spPr>
      </p:pic>
    </p:spTree>
    <p:extLst>
      <p:ext uri="{BB962C8B-B14F-4D97-AF65-F5344CB8AC3E}">
        <p14:creationId xmlns="" xmlns:p14="http://schemas.microsoft.com/office/powerpoint/2010/main" val="335035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0" y="310243"/>
            <a:ext cx="10018713" cy="84908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Выводы: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963387"/>
            <a:ext cx="10018713" cy="5421084"/>
          </a:xfrm>
        </p:spPr>
        <p:txBody>
          <a:bodyPr/>
          <a:lstStyle/>
          <a:p>
            <a:r>
              <a:rPr lang="ru-RU" dirty="0" smtClean="0"/>
              <a:t>Начало русского письменного законодательства.</a:t>
            </a:r>
          </a:p>
          <a:p>
            <a:r>
              <a:rPr lang="ru-RU" dirty="0" smtClean="0"/>
              <a:t>Расширение и укрепление границ Руси, конец набегам печенегов, укрепление международного авторитета Руси.</a:t>
            </a:r>
          </a:p>
          <a:p>
            <a:r>
              <a:rPr lang="ru-RU" dirty="0" smtClean="0"/>
              <a:t>Складывание древнерусской народности.</a:t>
            </a:r>
          </a:p>
          <a:p>
            <a:pPr marL="0" indent="0">
              <a:buNone/>
            </a:pPr>
            <a:endParaRPr lang="ru-RU" dirty="0" smtClean="0"/>
          </a:p>
        </p:txBody>
      </p:sp>
      <p:sp>
        <p:nvSpPr>
          <p:cNvPr id="4" name="Стрелка вправо 3"/>
          <p:cNvSpPr/>
          <p:nvPr/>
        </p:nvSpPr>
        <p:spPr>
          <a:xfrm>
            <a:off x="2032000" y="4914900"/>
            <a:ext cx="1003300" cy="508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582990" y="4899680"/>
            <a:ext cx="6311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Расцвет Древнерусского государства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100998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08296" y="295423"/>
            <a:ext cx="10194728" cy="549577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1. …</a:t>
            </a:r>
            <a:r>
              <a:rPr lang="ru-RU" dirty="0" err="1" smtClean="0"/>
              <a:t>Оканьный</a:t>
            </a:r>
            <a:r>
              <a:rPr lang="ru-RU" dirty="0" smtClean="0"/>
              <a:t> же </a:t>
            </a:r>
            <a:r>
              <a:rPr lang="ru-RU" dirty="0" err="1" smtClean="0"/>
              <a:t>Горясеръ</a:t>
            </a:r>
            <a:r>
              <a:rPr lang="ru-RU" dirty="0" smtClean="0"/>
              <a:t> </a:t>
            </a:r>
            <a:r>
              <a:rPr lang="ru-RU" dirty="0" err="1" smtClean="0"/>
              <a:t>повеле</a:t>
            </a:r>
            <a:r>
              <a:rPr lang="ru-RU" dirty="0" smtClean="0"/>
              <a:t> </a:t>
            </a:r>
            <a:r>
              <a:rPr lang="ru-RU" dirty="0" err="1" smtClean="0"/>
              <a:t>вборзе</a:t>
            </a:r>
            <a:r>
              <a:rPr lang="ru-RU" dirty="0" smtClean="0"/>
              <a:t> </a:t>
            </a:r>
            <a:r>
              <a:rPr lang="ru-RU" dirty="0" err="1" smtClean="0"/>
              <a:t>зарезати</a:t>
            </a:r>
            <a:r>
              <a:rPr lang="ru-RU" dirty="0" smtClean="0"/>
              <a:t> Глеба.</a:t>
            </a:r>
          </a:p>
          <a:p>
            <a:r>
              <a:rPr lang="ru-RU" dirty="0" smtClean="0"/>
              <a:t>2. …</a:t>
            </a:r>
            <a:r>
              <a:rPr lang="ru-RU" dirty="0" err="1" smtClean="0"/>
              <a:t>Тъгда</a:t>
            </a:r>
            <a:r>
              <a:rPr lang="ru-RU" dirty="0" smtClean="0"/>
              <a:t> </a:t>
            </a:r>
            <a:r>
              <a:rPr lang="ru-RU" dirty="0" err="1" smtClean="0"/>
              <a:t>оканьный</a:t>
            </a:r>
            <a:r>
              <a:rPr lang="ru-RU" dirty="0" smtClean="0"/>
              <a:t> </a:t>
            </a:r>
            <a:r>
              <a:rPr lang="ru-RU" dirty="0" err="1" smtClean="0"/>
              <a:t>Горясеръ</a:t>
            </a:r>
            <a:r>
              <a:rPr lang="ru-RU" dirty="0" smtClean="0"/>
              <a:t> </a:t>
            </a:r>
            <a:r>
              <a:rPr lang="ru-RU" dirty="0" err="1" smtClean="0"/>
              <a:t>повеле</a:t>
            </a:r>
            <a:r>
              <a:rPr lang="ru-RU" dirty="0" smtClean="0"/>
              <a:t> </a:t>
            </a:r>
            <a:r>
              <a:rPr lang="ru-RU" dirty="0" err="1" smtClean="0"/>
              <a:t>зарезати</a:t>
            </a:r>
            <a:r>
              <a:rPr lang="ru-RU" dirty="0" smtClean="0"/>
              <a:t> им </a:t>
            </a:r>
            <a:r>
              <a:rPr lang="ru-RU" dirty="0" err="1" smtClean="0"/>
              <a:t>въбързе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ВБОРЗЕ — вскоре, спешно, немедля; </a:t>
            </a:r>
            <a:r>
              <a:rPr lang="ru-RU" dirty="0" err="1" smtClean="0"/>
              <a:t>уторопь</a:t>
            </a:r>
            <a:r>
              <a:rPr lang="ru-RU" dirty="0" smtClean="0"/>
              <a:t>, </a:t>
            </a:r>
            <a:r>
              <a:rPr lang="ru-RU" dirty="0" err="1" smtClean="0"/>
              <a:t>наскоре</a:t>
            </a:r>
            <a:r>
              <a:rPr lang="ru-RU" dirty="0" smtClean="0"/>
              <a:t> (наскоро).</a:t>
            </a:r>
          </a:p>
          <a:p>
            <a:r>
              <a:rPr lang="ru-RU" dirty="0" smtClean="0"/>
              <a:t>Как видим, оба источника указывают на одного «заказчика» убийства, и это ГОРЯСЕР: Гор — царь, </a:t>
            </a:r>
            <a:r>
              <a:rPr lang="ru-RU" dirty="0" err="1" smtClean="0"/>
              <a:t>сер-господин</a:t>
            </a:r>
            <a:r>
              <a:rPr lang="ru-RU" dirty="0" smtClean="0"/>
              <a:t>.</a:t>
            </a:r>
          </a:p>
          <a:p>
            <a:r>
              <a:rPr lang="ru-RU" dirty="0" smtClean="0"/>
              <a:t>А как мы знаем, «Господин царь» — титул Ярослава Мудрого! Так вот кто приказал убить св. Глеба!</a:t>
            </a:r>
          </a:p>
          <a:p>
            <a:r>
              <a:rPr lang="ru-RU" dirty="0" smtClean="0"/>
              <a:t>Причина? А причина одна: борьба за власть между полоцкой ветвью, ее представлял Ярослав (</a:t>
            </a:r>
            <a:r>
              <a:rPr lang="ru-RU" dirty="0" err="1" smtClean="0"/>
              <a:t>Владимир+Рогнеда=Ярослав</a:t>
            </a:r>
            <a:r>
              <a:rPr lang="ru-RU" dirty="0" smtClean="0"/>
              <a:t>), и киевской – это Святополк, приемный сын Владимира, законный киевский правитель после смерти Владимира.</a:t>
            </a:r>
          </a:p>
          <a:p>
            <a:r>
              <a:rPr lang="ru-RU" dirty="0" smtClean="0"/>
              <a:t>Родной отец Святополка — правитель Руси Ярополк был убит с целью захвата власти Владимиром. Беременную вдову Ярополка, кстати, Владимир сделал своей женой.</a:t>
            </a:r>
          </a:p>
          <a:p>
            <a:r>
              <a:rPr lang="ru-RU" dirty="0" smtClean="0"/>
              <a:t>Владимир имел 12 сыновей от разных жен. Но только двое — Борис и Глеб — признали нового законного киевского правителя. Заявив о своей верности Святополку, они поклялись «чтить его, как отца своего»!</a:t>
            </a:r>
          </a:p>
          <a:p>
            <a:r>
              <a:rPr lang="ru-RU" dirty="0" smtClean="0"/>
              <a:t>Дурной пример Владимира положил начало расшатыванию государственности, вседозволенности, жесточайшим войнам за лидерство в государстве. Ну а Ярослав был «достойным» сыном своего отца…</a:t>
            </a:r>
          </a:p>
          <a:p>
            <a:r>
              <a:rPr lang="ru-RU" dirty="0" smtClean="0"/>
              <a:t>Убив братьев и захватив власть в стране, он оболгал невиновного, законного Царя земли Русской Святополка — возложил на него перед потомками тяжесть моральной ответственности за братоубийство.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0" y="391886"/>
            <a:ext cx="10018713" cy="1077686"/>
          </a:xfrm>
        </p:spPr>
        <p:txBody>
          <a:bodyPr/>
          <a:lstStyle/>
          <a:p>
            <a:r>
              <a:rPr lang="ru-RU" dirty="0" smtClean="0"/>
              <a:t>Домашнее задание.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747157"/>
            <a:ext cx="10018713" cy="4555672"/>
          </a:xfrm>
        </p:spPr>
        <p:txBody>
          <a:bodyPr/>
          <a:lstStyle/>
          <a:p>
            <a:r>
              <a:rPr lang="ru-RU" dirty="0" smtClean="0"/>
              <a:t>Читать и знать параграф 6.</a:t>
            </a:r>
          </a:p>
          <a:p>
            <a:r>
              <a:rPr lang="ru-RU" dirty="0" smtClean="0"/>
              <a:t>Уметь объяснять новые слова.</a:t>
            </a:r>
          </a:p>
          <a:p>
            <a:r>
              <a:rPr lang="ru-RU" dirty="0" smtClean="0"/>
              <a:t>Отвечать на вопросы.</a:t>
            </a:r>
          </a:p>
          <a:p>
            <a:r>
              <a:rPr lang="ru-RU" u="sng" dirty="0" smtClean="0"/>
              <a:t>Письменное задание</a:t>
            </a:r>
            <a:r>
              <a:rPr lang="ru-RU" dirty="0" smtClean="0"/>
              <a:t>: актуален ли следующий призыв Ярослава Мудрого в наши дни: «</a:t>
            </a:r>
            <a:r>
              <a:rPr lang="ru-RU" i="1" dirty="0"/>
              <a:t>Если будете в ненависти жить, в распрях и ссорах, то погибнете сами и погубите землю отцов своих и дедов своих, которые добыли её трудом своим великим</a:t>
            </a:r>
            <a:r>
              <a:rPr lang="ru-RU" dirty="0" smtClean="0"/>
              <a:t>…» Ответ обоснуйте.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6979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09" y="317500"/>
            <a:ext cx="10018713" cy="1752599"/>
          </a:xfrm>
        </p:spPr>
        <p:txBody>
          <a:bodyPr>
            <a:normAutofit/>
          </a:bodyPr>
          <a:lstStyle/>
          <a:p>
            <a:r>
              <a:rPr lang="ru-RU" sz="4400" dirty="0" smtClean="0"/>
              <a:t>План урока: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08" y="2336799"/>
            <a:ext cx="10018713" cy="3124201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Борьба за киевский престол сыновей Владимира.</a:t>
            </a:r>
          </a:p>
          <a:p>
            <a:r>
              <a:rPr lang="ru-RU" sz="3200" dirty="0" smtClean="0"/>
              <a:t>Внутренняя политика Ярослава Мудрого. Власть и законы: «Правда Ярослава».</a:t>
            </a:r>
          </a:p>
          <a:p>
            <a:r>
              <a:rPr lang="ru-RU" sz="3200" dirty="0" smtClean="0"/>
              <a:t>Внешняя политика Ярослава Мудрого.</a:t>
            </a:r>
            <a:endParaRPr lang="ru-RU" sz="3200" dirty="0"/>
          </a:p>
        </p:txBody>
      </p:sp>
    </p:spTree>
    <p:extLst>
      <p:ext uri="{BB962C8B-B14F-4D97-AF65-F5344CB8AC3E}">
        <p14:creationId xmlns="" xmlns:p14="http://schemas.microsoft.com/office/powerpoint/2010/main" val="295131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4700" y="0"/>
            <a:ext cx="2295524" cy="1752599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Русь в Х – начале Х</a:t>
            </a:r>
            <a:r>
              <a:rPr lang="en-US" sz="2400" dirty="0" smtClean="0"/>
              <a:t>II</a:t>
            </a:r>
            <a:r>
              <a:rPr lang="ru-RU" sz="2400" dirty="0" smtClean="0"/>
              <a:t> века.</a:t>
            </a:r>
            <a:endParaRPr lang="ru-RU" sz="24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2460" y="0"/>
            <a:ext cx="5396865" cy="6935730"/>
          </a:xfrm>
        </p:spPr>
      </p:pic>
    </p:spTree>
    <p:extLst>
      <p:ext uri="{BB962C8B-B14F-4D97-AF65-F5344CB8AC3E}">
        <p14:creationId xmlns="" xmlns:p14="http://schemas.microsoft.com/office/powerpoint/2010/main" val="408776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Усобица 1015-1019годов</a:t>
            </a:r>
            <a:br>
              <a:rPr lang="ru-RU" dirty="0" smtClean="0"/>
            </a:br>
            <a:r>
              <a:rPr lang="ru-RU" dirty="0" err="1" smtClean="0"/>
              <a:t>стр</a:t>
            </a:r>
            <a:r>
              <a:rPr lang="ru-RU" dirty="0" smtClean="0"/>
              <a:t> 78-79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84313" y="2667000"/>
          <a:ext cx="10018712" cy="3663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9356"/>
                <a:gridCol w="5009356"/>
              </a:tblGrid>
              <a:tr h="1831731">
                <a:tc>
                  <a:txBody>
                    <a:bodyPr/>
                    <a:lstStyle/>
                    <a:p>
                      <a:r>
                        <a:rPr lang="ru-RU" dirty="0" smtClean="0"/>
                        <a:t>Обязательные характеристики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Необязательные характеристики</a:t>
                      </a:r>
                      <a:endParaRPr lang="ru-RU" dirty="0"/>
                    </a:p>
                  </a:txBody>
                  <a:tcPr/>
                </a:tc>
              </a:tr>
              <a:tr h="1831731"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Противоположные примеры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44501"/>
            <a:ext cx="10018713" cy="534670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Какие события происходили на Руси после смерти Владимира Святославовича?</a:t>
            </a:r>
          </a:p>
          <a:p>
            <a:r>
              <a:rPr lang="ru-RU" sz="3600" dirty="0" smtClean="0"/>
              <a:t>Какие методы в борьбе друг против друга использовали сыновья Владимира?</a:t>
            </a:r>
          </a:p>
          <a:p>
            <a:r>
              <a:rPr lang="ru-RU" sz="3600" dirty="0" smtClean="0"/>
              <a:t>Какое прозвище получил старший сын Владимира Святополк и почему?</a:t>
            </a:r>
          </a:p>
          <a:p>
            <a:r>
              <a:rPr lang="ru-RU" sz="3600" dirty="0" smtClean="0"/>
              <a:t>Каков был итог усобиц?</a:t>
            </a:r>
          </a:p>
        </p:txBody>
      </p:sp>
    </p:spTree>
    <p:extLst>
      <p:ext uri="{BB962C8B-B14F-4D97-AF65-F5344CB8AC3E}">
        <p14:creationId xmlns="" xmlns:p14="http://schemas.microsoft.com/office/powerpoint/2010/main" val="3011588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09" y="266701"/>
            <a:ext cx="10018713" cy="4699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Новые термины.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701800"/>
            <a:ext cx="10018713" cy="50419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u="sng" dirty="0" smtClean="0"/>
              <a:t>Посадник (наместник) </a:t>
            </a:r>
            <a:r>
              <a:rPr lang="ru-RU" dirty="0" smtClean="0"/>
              <a:t>– назначаемый или выборный глава местной власти.</a:t>
            </a:r>
          </a:p>
          <a:p>
            <a:pPr marL="0" indent="0">
              <a:buNone/>
            </a:pPr>
            <a:r>
              <a:rPr lang="ru-RU" u="sng" dirty="0" smtClean="0"/>
              <a:t>Боярин</a:t>
            </a:r>
            <a:r>
              <a:rPr lang="ru-RU" dirty="0" smtClean="0"/>
              <a:t> – старший дружинник, крупный землевладелец, владелец вотчины.</a:t>
            </a:r>
          </a:p>
          <a:p>
            <a:pPr marL="0" indent="0">
              <a:buNone/>
            </a:pPr>
            <a:r>
              <a:rPr lang="ru-RU" u="sng" dirty="0" smtClean="0"/>
              <a:t>Вотчина</a:t>
            </a:r>
            <a:r>
              <a:rPr lang="ru-RU" dirty="0" smtClean="0"/>
              <a:t> – наследственное земельное держание.</a:t>
            </a:r>
          </a:p>
          <a:p>
            <a:pPr marL="0" indent="0">
              <a:buNone/>
            </a:pPr>
            <a:r>
              <a:rPr lang="ru-RU" u="sng" dirty="0" smtClean="0"/>
              <a:t>Династический брак </a:t>
            </a:r>
            <a:r>
              <a:rPr lang="ru-RU" dirty="0" smtClean="0"/>
              <a:t>– брак между представителями правящих династий разных государств.</a:t>
            </a:r>
          </a:p>
          <a:p>
            <a:pPr marL="0" indent="0">
              <a:buNone/>
            </a:pPr>
            <a:r>
              <a:rPr lang="ru-RU" u="sng" dirty="0" smtClean="0"/>
              <a:t>Политика</a:t>
            </a:r>
            <a:r>
              <a:rPr lang="ru-RU" dirty="0" smtClean="0"/>
              <a:t> – искусство управлять государством.</a:t>
            </a:r>
          </a:p>
          <a:p>
            <a:pPr marL="0" indent="0">
              <a:buNone/>
            </a:pPr>
            <a:r>
              <a:rPr lang="ru-RU" u="sng" dirty="0" smtClean="0"/>
              <a:t>Общество</a:t>
            </a:r>
            <a:r>
              <a:rPr lang="ru-RU" dirty="0" smtClean="0"/>
              <a:t> – люди, объединенные общей жизнью и деятельностью в одном государстве.</a:t>
            </a:r>
          </a:p>
          <a:p>
            <a:pPr marL="0" indent="0">
              <a:buNone/>
            </a:pPr>
            <a:r>
              <a:rPr lang="ru-RU" u="sng" dirty="0" smtClean="0"/>
              <a:t>Усобицы</a:t>
            </a:r>
            <a:r>
              <a:rPr lang="ru-RU" dirty="0" smtClean="0"/>
              <a:t> – княжеские раздоры на Руси.</a:t>
            </a:r>
          </a:p>
          <a:p>
            <a:pPr marL="0" indent="0">
              <a:buNone/>
            </a:pPr>
            <a:r>
              <a:rPr lang="ru-RU" u="sng" dirty="0" smtClean="0"/>
              <a:t>Холопы</a:t>
            </a:r>
            <a:r>
              <a:rPr lang="ru-RU" dirty="0" smtClean="0"/>
              <a:t> – зависимое население Древней Руси, близкое по положению к рабам.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1183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5602289" cy="8763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Области деятельности Ярослава Мудрого: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1" y="2666999"/>
            <a:ext cx="6503990" cy="3124201"/>
          </a:xfrm>
        </p:spPr>
        <p:txBody>
          <a:bodyPr/>
          <a:lstStyle/>
          <a:p>
            <a:r>
              <a:rPr lang="ru-RU" dirty="0" smtClean="0"/>
              <a:t>Распространение христианства и грамотности.</a:t>
            </a:r>
          </a:p>
          <a:p>
            <a:r>
              <a:rPr lang="ru-RU" dirty="0" smtClean="0"/>
              <a:t>Внутренняя политика (управление государством).</a:t>
            </a:r>
          </a:p>
          <a:p>
            <a:r>
              <a:rPr lang="ru-RU" dirty="0" smtClean="0"/>
              <a:t>Внешняя политика.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190500"/>
            <a:ext cx="4813334" cy="6172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2069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0" y="279400"/>
            <a:ext cx="10018713" cy="1752599"/>
          </a:xfrm>
        </p:spPr>
        <p:txBody>
          <a:bodyPr/>
          <a:lstStyle/>
          <a:p>
            <a:r>
              <a:rPr lang="ru-RU" dirty="0" smtClean="0"/>
              <a:t>Распространение христианства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2414814" y="2053929"/>
            <a:ext cx="1440000" cy="1620000"/>
          </a:xfrm>
          <a:prstGeom prst="straightConnector1">
            <a:avLst/>
          </a:prstGeom>
          <a:ln w="47625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6971383">
            <a:off x="8287396" y="1962752"/>
            <a:ext cx="1621677" cy="1792379"/>
          </a:xfrm>
          <a:prstGeom prst="rect">
            <a:avLst/>
          </a:prstGeom>
        </p:spPr>
      </p:pic>
      <p:cxnSp>
        <p:nvCxnSpPr>
          <p:cNvPr id="7" name="Прямая со стрелкой 6"/>
          <p:cNvCxnSpPr/>
          <p:nvPr/>
        </p:nvCxnSpPr>
        <p:spPr>
          <a:xfrm>
            <a:off x="6101667" y="1869021"/>
            <a:ext cx="0" cy="1984829"/>
          </a:xfrm>
          <a:prstGeom prst="straightConnector1">
            <a:avLst/>
          </a:prstGeom>
          <a:ln w="47625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126671" y="4038758"/>
            <a:ext cx="24656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Строительство новых церквей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4909005" y="4223423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Открытие школ</a:t>
            </a:r>
            <a:endParaRPr lang="ru-RU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8948057" y="4278086"/>
            <a:ext cx="27268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Перевод церковных книг на славянский язык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89016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0" y="326572"/>
            <a:ext cx="6529391" cy="718457"/>
          </a:xfrm>
        </p:spPr>
        <p:txBody>
          <a:bodyPr/>
          <a:lstStyle/>
          <a:p>
            <a:r>
              <a:rPr lang="ru-RU" dirty="0" smtClean="0"/>
              <a:t>Внутренняя политика: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47597" y="1164772"/>
            <a:ext cx="6366104" cy="170905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Распространение христианства и грамотности.</a:t>
            </a:r>
          </a:p>
          <a:p>
            <a:r>
              <a:rPr lang="ru-RU" dirty="0" smtClean="0"/>
              <a:t>Создание свода законов «Русская Правда».1016г.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826497" y="2510826"/>
            <a:ext cx="38360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Управление государством:</a:t>
            </a:r>
            <a:endParaRPr lang="ru-RU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3391238" y="3848038"/>
            <a:ext cx="33800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Великий князь</a:t>
            </a:r>
          </a:p>
          <a:p>
            <a:r>
              <a:rPr lang="ru-RU" sz="2400" dirty="0" smtClean="0"/>
              <a:t>(опирался на дружину)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250735" y="5966767"/>
            <a:ext cx="2579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Наместники</a:t>
            </a:r>
            <a:endParaRPr lang="ru-RU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858229" y="5989934"/>
            <a:ext cx="27380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Вече</a:t>
            </a:r>
            <a:endParaRPr lang="ru-RU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55978" y="4853408"/>
            <a:ext cx="870519" cy="962152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8052182">
            <a:off x="5451799" y="4902392"/>
            <a:ext cx="812859" cy="898423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841" y="326572"/>
            <a:ext cx="3048000" cy="470733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7452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TC103457496[[fn=Параллакс]]</Template>
  <TotalTime>340</TotalTime>
  <Words>570</Words>
  <Application>Microsoft Office PowerPoint</Application>
  <PresentationFormat>Произвольный</PresentationFormat>
  <Paragraphs>65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Параллакс</vt:lpstr>
      <vt:lpstr>Тема урока:  «Расцвет Древнерусского государства при Ярославе Мудром» </vt:lpstr>
      <vt:lpstr>План урока:</vt:lpstr>
      <vt:lpstr>Русь в Х – начале ХII века.</vt:lpstr>
      <vt:lpstr>Усобица 1015-1019годов стр 78-79</vt:lpstr>
      <vt:lpstr>Слайд 5</vt:lpstr>
      <vt:lpstr>Новые термины.</vt:lpstr>
      <vt:lpstr>Области деятельности Ярослава Мудрого:</vt:lpstr>
      <vt:lpstr>Распространение христианства</vt:lpstr>
      <vt:lpstr>Внутренняя политика:</vt:lpstr>
      <vt:lpstr>Внешняя политика:</vt:lpstr>
      <vt:lpstr>К.В. Лебедев «Вече в Новгороде»</vt:lpstr>
      <vt:lpstr>Выводы: </vt:lpstr>
      <vt:lpstr>Слайд 13</vt:lpstr>
      <vt:lpstr>Домашнее задание.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 «Расцвет Древнерусского государства при Ярославе Мудром»</dc:title>
  <dc:creator>Игорь Леонидов</dc:creator>
  <cp:lastModifiedBy>Учитель</cp:lastModifiedBy>
  <cp:revision>39</cp:revision>
  <dcterms:created xsi:type="dcterms:W3CDTF">2013-02-20T12:57:07Z</dcterms:created>
  <dcterms:modified xsi:type="dcterms:W3CDTF">2016-07-04T20:11:56Z</dcterms:modified>
</cp:coreProperties>
</file>