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2" r:id="rId2"/>
    <p:sldId id="363" r:id="rId3"/>
    <p:sldId id="36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7" r:id="rId34"/>
    <p:sldId id="288" r:id="rId35"/>
    <p:sldId id="289" r:id="rId36"/>
    <p:sldId id="293" r:id="rId37"/>
    <p:sldId id="290" r:id="rId38"/>
    <p:sldId id="291" r:id="rId39"/>
    <p:sldId id="292" r:id="rId40"/>
    <p:sldId id="286" r:id="rId41"/>
    <p:sldId id="294" r:id="rId42"/>
    <p:sldId id="295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4" r:id="rId60"/>
    <p:sldId id="315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40" r:id="rId84"/>
    <p:sldId id="341" r:id="rId85"/>
    <p:sldId id="342" r:id="rId86"/>
    <p:sldId id="343" r:id="rId87"/>
    <p:sldId id="344" r:id="rId88"/>
    <p:sldId id="345" r:id="rId89"/>
    <p:sldId id="346" r:id="rId90"/>
    <p:sldId id="347" r:id="rId91"/>
    <p:sldId id="348" r:id="rId92"/>
    <p:sldId id="349" r:id="rId93"/>
    <p:sldId id="350" r:id="rId94"/>
    <p:sldId id="352" r:id="rId95"/>
    <p:sldId id="353" r:id="rId96"/>
    <p:sldId id="354" r:id="rId97"/>
    <p:sldId id="355" r:id="rId98"/>
    <p:sldId id="356" r:id="rId99"/>
    <p:sldId id="357" r:id="rId100"/>
    <p:sldId id="358" r:id="rId10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EE35AF3-4434-41D7-B3EF-1BEF127CE930}" type="datetimeFigureOut">
              <a:rPr lang="ru-RU" smtClean="0"/>
              <a:pPr/>
              <a:t>05.02.2015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9B14269-A438-4342-BC02-7012EE8F63B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961414"/>
          </a:xfrm>
        </p:spPr>
        <p:txBody>
          <a:bodyPr/>
          <a:lstStyle/>
          <a:p>
            <a:r>
              <a:rPr lang="en-US" dirty="0" smtClean="0"/>
              <a:t>“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6280"/>
          </a:xfrm>
        </p:spPr>
        <p:txBody>
          <a:bodyPr/>
          <a:lstStyle/>
          <a:p>
            <a:pPr>
              <a:buNone/>
            </a:pPr>
            <a:r>
              <a:rPr lang="ru-RU" sz="4400" dirty="0" smtClean="0">
                <a:solidFill>
                  <a:srgbClr val="00B050"/>
                </a:solidFill>
              </a:rPr>
              <a:t>Электронный словарь терминов по обществознанию для 8 класса</a:t>
            </a:r>
            <a:r>
              <a:rPr lang="ru-RU" sz="4400" dirty="0" smtClean="0">
                <a:solidFill>
                  <a:srgbClr val="00B050"/>
                </a:solidFill>
              </a:rPr>
              <a:t>.</a:t>
            </a:r>
            <a:endParaRPr lang="ru-RU" sz="4400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Потребность принадлежности и любви</a:t>
            </a:r>
          </a:p>
          <a:p>
            <a:pPr>
              <a:buNone/>
            </a:pPr>
            <a:r>
              <a:rPr lang="ru-RU" dirty="0" smtClean="0"/>
              <a:t>- стремление человека принадлежать к какой- либо группе, в стремлении установить отношения привязанности с другими.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Современный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Техногенные катастрофы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такие сбои и нарушения на производстве, в энергетике, на транспорте, которые могут привести к огромному ущербу для всего человечества.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Потребность в уважении</a:t>
            </a:r>
          </a:p>
          <a:p>
            <a:pPr>
              <a:buNone/>
            </a:pPr>
            <a:r>
              <a:rPr lang="ru-RU" dirty="0" smtClean="0"/>
              <a:t>- это желание общественного признания со стороны окружающих.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Потребность в </a:t>
            </a:r>
            <a:r>
              <a:rPr lang="ru-RU" dirty="0" err="1" smtClean="0">
                <a:solidFill>
                  <a:srgbClr val="FFFF00"/>
                </a:solidFill>
              </a:rPr>
              <a:t>самоактуализации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- стремление человека к самовыражению (полное использование своих возможностей, достижение целей, личный рост.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Ваши способности- в вашей власти.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Способности</a:t>
            </a:r>
          </a:p>
          <a:p>
            <a:pPr>
              <a:buNone/>
            </a:pPr>
            <a:r>
              <a:rPr lang="ru-RU" dirty="0" smtClean="0"/>
              <a:t>-индивидуально- психологические особенности личности, являющиеся условием успешного выполнения какой- либо деятельности.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Ваши способности- в вашей власти.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Талант</a:t>
            </a:r>
          </a:p>
          <a:p>
            <a:pPr>
              <a:buNone/>
            </a:pPr>
            <a:r>
              <a:rPr lang="ru-RU" dirty="0" smtClean="0"/>
              <a:t>- высшая степень способностей личности к определенной деятельности.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Ваши способности- в вашей власти.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Гениальность</a:t>
            </a:r>
          </a:p>
          <a:p>
            <a:pPr>
              <a:buNone/>
            </a:pPr>
            <a:r>
              <a:rPr lang="ru-RU" dirty="0" smtClean="0"/>
              <a:t>- высшая степень творческих проявлений личности.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Ваши способности- в вашей власти.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Воля</a:t>
            </a:r>
          </a:p>
          <a:p>
            <a:pPr>
              <a:buNone/>
            </a:pPr>
            <a:r>
              <a:rPr lang="ru-RU" dirty="0" smtClean="0"/>
              <a:t>- это сознательное регулирование человеком своего поведения и деятельности, выраженное в умении преодолевать внутренние и внешние трудности при совершении целенаправленных действий и поступков.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Ваши способности- в вашей власти.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Характер</a:t>
            </a:r>
          </a:p>
          <a:p>
            <a:pPr>
              <a:buNone/>
            </a:pPr>
            <a:r>
              <a:rPr lang="ru-RU" dirty="0" smtClean="0"/>
              <a:t>- это совокупность устойчивых индивидуальных особенностей личности.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человечность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Человечность</a:t>
            </a:r>
          </a:p>
          <a:p>
            <a:pPr>
              <a:buNone/>
            </a:pPr>
            <a:r>
              <a:rPr lang="ru-RU" dirty="0" smtClean="0"/>
              <a:t>- это моральное качество.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человечность.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Мораль</a:t>
            </a:r>
          </a:p>
          <a:p>
            <a:pPr>
              <a:buNone/>
            </a:pPr>
            <a:r>
              <a:rPr lang="ru-RU" dirty="0" smtClean="0"/>
              <a:t>- это совокупность особых, духовных правил, регулирующих поведение человека, его отношение к другим людям, к самому себе, к окружающей среде.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Введение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Данное методическое пособие  рассчитано на учащихся, занимающихся по учебнику «Введение в обществознание» под редакцией Л.Н. Боголюбова для 8-9  классов. Содержание представленного материала соответствует школьному курсу и в то же время дополняет его.</a:t>
            </a:r>
          </a:p>
          <a:p>
            <a:r>
              <a:rPr lang="ru-RU" dirty="0" smtClean="0"/>
              <a:t>Задачей пособия является оказание необходимой помощи учащимся для овладения основными понятиями данного курса. Все это позволит учащимся более качественно усвоить школьный материал.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культура.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Культура</a:t>
            </a:r>
          </a:p>
          <a:p>
            <a:pPr>
              <a:buNone/>
            </a:pPr>
            <a:r>
              <a:rPr lang="ru-RU" dirty="0" smtClean="0"/>
              <a:t>- это совокупность всего созданного человечеством на протяжении всей своей истории.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Познание</a:t>
            </a:r>
          </a:p>
          <a:p>
            <a:pPr>
              <a:buNone/>
            </a:pPr>
            <a:r>
              <a:rPr lang="ru-RU" dirty="0" smtClean="0"/>
              <a:t>- это процесс деятельности человека, основным содержанием которого  является отражение объективной реальности в его сознании, а результатом- получение нового знания об окружающем мире.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Ощущения</a:t>
            </a:r>
          </a:p>
          <a:p>
            <a:pPr>
              <a:buNone/>
            </a:pPr>
            <a:r>
              <a:rPr lang="ru-RU" dirty="0" smtClean="0"/>
              <a:t>- это продукт взаимодействия человека и природы.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Восприятие</a:t>
            </a:r>
          </a:p>
          <a:p>
            <a:pPr>
              <a:buNone/>
            </a:pPr>
            <a:r>
              <a:rPr lang="ru-RU" dirty="0" smtClean="0"/>
              <a:t>- это целостные чувственные образы, возникающие при непосредственном взаимодействии органов чувств человека с внешним миром.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Представление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</a:t>
            </a:r>
            <a:r>
              <a:rPr lang="ru-RU" dirty="0" smtClean="0"/>
              <a:t> это чувственно- наглядный образ, свободно сохраняемый в памяти и произвольно (или непроизвольно) воспроизводимый в сознании.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Понятие</a:t>
            </a:r>
          </a:p>
          <a:p>
            <a:pPr>
              <a:buNone/>
            </a:pPr>
            <a:r>
              <a:rPr lang="ru-RU" dirty="0" smtClean="0"/>
              <a:t>- это форма мышления, которая отражает общие и существенные признаки познаваемых предметов или явлений.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Суждение</a:t>
            </a:r>
          </a:p>
          <a:p>
            <a:pPr>
              <a:buNone/>
            </a:pPr>
            <a:r>
              <a:rPr lang="ru-RU" dirty="0" smtClean="0"/>
              <a:t>- это форма мышления, в которой отражается связь между предметом и его признаком, между предметами и фактами их существования.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Умозаключение</a:t>
            </a:r>
          </a:p>
          <a:p>
            <a:pPr>
              <a:buNone/>
            </a:pPr>
            <a:r>
              <a:rPr lang="ru-RU" dirty="0" smtClean="0"/>
              <a:t>- это логическая форма выводного знания, состоящая в переходе от некоторых исходных суждений к новому знанию, вытекающему из этих суждений, являющихся его основанием.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Истина</a:t>
            </a:r>
          </a:p>
          <a:p>
            <a:pPr>
              <a:buNone/>
            </a:pPr>
            <a:r>
              <a:rPr lang="ru-RU" dirty="0" smtClean="0"/>
              <a:t>- это соответствие  мыслей человека окружающей действительности.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Истина</a:t>
            </a:r>
          </a:p>
          <a:p>
            <a:pPr>
              <a:buNone/>
            </a:pPr>
            <a:r>
              <a:rPr lang="ru-RU" dirty="0" smtClean="0"/>
              <a:t>- это соответствие полученных знаний содержанию объекта познания.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Самосознание</a:t>
            </a:r>
          </a:p>
          <a:p>
            <a:pPr>
              <a:buNone/>
            </a:pPr>
            <a:r>
              <a:rPr lang="ru-RU" dirty="0" smtClean="0"/>
              <a:t>- это обращенность на себя, способность сознавать себя.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Введение.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Гуманный</a:t>
            </a: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ru-RU" dirty="0" smtClean="0"/>
              <a:t> –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ru-RU" dirty="0" smtClean="0"/>
              <a:t>человечный.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Гуманный </a:t>
            </a:r>
            <a:r>
              <a:rPr lang="ru-RU" dirty="0" smtClean="0"/>
              <a:t>–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великодушный, добрый, готовый понять другого человека, стремящийся видеть в другом равного себе, достойного уважения человека.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Образ «Я»</a:t>
            </a:r>
          </a:p>
          <a:p>
            <a:pPr>
              <a:buNone/>
            </a:pPr>
            <a:r>
              <a:rPr lang="ru-RU" dirty="0" smtClean="0"/>
              <a:t>- это отношение личности к себе.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познает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Уровень притязаний</a:t>
            </a:r>
          </a:p>
          <a:p>
            <a:pPr>
              <a:buNone/>
            </a:pPr>
            <a:r>
              <a:rPr lang="ru-RU" dirty="0" smtClean="0"/>
              <a:t>- это желаемый уровень самооценки личности.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Вечные вопросы.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Индивид</a:t>
            </a:r>
          </a:p>
          <a:p>
            <a:pPr>
              <a:buNone/>
            </a:pPr>
            <a:r>
              <a:rPr lang="ru-RU" dirty="0" smtClean="0"/>
              <a:t>- это отдельно взятый представитель всего человеческого рода.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Вечные вопросы.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Личность</a:t>
            </a:r>
          </a:p>
          <a:p>
            <a:pPr>
              <a:buNone/>
            </a:pPr>
            <a:r>
              <a:rPr lang="ru-RU" dirty="0" smtClean="0"/>
              <a:t>- это социально и духовно развитый человек.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Природа</a:t>
            </a:r>
          </a:p>
          <a:p>
            <a:pPr>
              <a:buNone/>
            </a:pPr>
            <a:r>
              <a:rPr lang="ru-RU" dirty="0" smtClean="0"/>
              <a:t>- это естественная среда обитания человека.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Биосфера</a:t>
            </a:r>
          </a:p>
          <a:p>
            <a:pPr>
              <a:buNone/>
            </a:pPr>
            <a:r>
              <a:rPr lang="ru-RU" dirty="0" smtClean="0"/>
              <a:t>- это нижняя часть атмосферы, вся  гидросфера и часть </a:t>
            </a:r>
            <a:r>
              <a:rPr lang="ru-RU" dirty="0" err="1" smtClean="0"/>
              <a:t>метосферы</a:t>
            </a:r>
            <a:r>
              <a:rPr lang="ru-RU" dirty="0" smtClean="0"/>
              <a:t> Земли, населенная живыми организмами. 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Ноосфера</a:t>
            </a:r>
          </a:p>
          <a:p>
            <a:pPr>
              <a:buNone/>
            </a:pPr>
            <a:r>
              <a:rPr lang="ru-RU" dirty="0" smtClean="0"/>
              <a:t>- это «мыслящая оболочка», высшая стадия развития биосферы, связанная с возникновением и развитием человечества.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Природная система</a:t>
            </a:r>
            <a:r>
              <a:rPr lang="ru-RU" dirty="0" smtClean="0"/>
              <a:t>- это совокупность  элементов живой и (или) неживой природы, находящихся в определенной связи и отношениях между собой и образующих устойчивое единство и целостность.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Естественная среда обитания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та часть природы, с которой общество взаимодействует в процессе своего развития и жизнедеятельности.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Природа, общество, человек.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Искусственная среда обитания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та часть  окружающей среды, которая создана человеком в процессе исторического развития.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Введение.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Гуманизм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- исторически развивающаяся система воззрений, признающая ценность человека, его право на свободу, счастье, развитие и проявление своих способностей, считающая благо человека критерием оценки справедливости общества.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Вечные вопросы.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Индивидуальность</a:t>
            </a:r>
          </a:p>
          <a:p>
            <a:pPr>
              <a:buNone/>
            </a:pPr>
            <a:r>
              <a:rPr lang="ru-RU" dirty="0" smtClean="0"/>
              <a:t>- это неповторимое своеобразие человека, набор его уникальных свойств.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 роковой черты.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Экологический кризис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такое состояние окружающей среды, которое угрожает биосфере и человеку.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 роковой черты.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Катастрофа</a:t>
            </a:r>
          </a:p>
          <a:p>
            <a:pPr>
              <a:buNone/>
            </a:pPr>
            <a:r>
              <a:rPr lang="ru-RU" dirty="0" smtClean="0"/>
              <a:t>- это крайне неблагоприятные изменения в среде, ведущие к массовой гибели живых организмов.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 роковой черты.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Безотходная технология</a:t>
            </a:r>
          </a:p>
          <a:p>
            <a:pPr>
              <a:buNone/>
            </a:pPr>
            <a:r>
              <a:rPr lang="ru-RU" dirty="0" smtClean="0"/>
              <a:t>- это экологическая стратегия промышленного производства, включающая мероприятия, обеспечивающие минимальные потери природных ресурсов при максимальной экологической эффективности.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 роковой черты.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Биотехнология</a:t>
            </a:r>
          </a:p>
          <a:p>
            <a:pPr>
              <a:buNone/>
            </a:pPr>
            <a:r>
              <a:rPr lang="ru-RU" dirty="0" smtClean="0"/>
              <a:t>- это совокупность методов и приемов получения полезных для человека продуктов и явлений с помощью биологических средств.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У роковой черты.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Красная книга</a:t>
            </a:r>
          </a:p>
          <a:p>
            <a:pPr>
              <a:buNone/>
            </a:pPr>
            <a:r>
              <a:rPr lang="ru-RU" dirty="0" smtClean="0"/>
              <a:t>- это официальное издание, содержащее описание состояния животных и растений, которым угрожает опасность исчезновения, перечень мер по их охране и увеличению численности.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 под охраной закона.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Государственная экологическая экспертиза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система государственных природоохранных мероприятий по проверке соответствия требованиям экологической безопасности проектов в области хозяйственного строительства и использования природных ресурсов.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 под охраной закона.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Зона экологического риска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территория, в пределах которой определенный вид хозяйственной деятельности человека может вызвать возникновение опасных экологических ситуаций.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 под охраной закона.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Нормирование качества окружающей природной среды</a:t>
            </a:r>
          </a:p>
          <a:p>
            <a:pPr>
              <a:buNone/>
            </a:pPr>
            <a:r>
              <a:rPr lang="ru-RU" dirty="0" smtClean="0"/>
              <a:t>- это  предельно допустимые опасные для здоровья человека вещества, выбросы.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Природа под охраной закона.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Особо охраняемые природные территории и объекты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заповедники, заказники, природные парки.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Что делает человека человеком.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Человек</a:t>
            </a:r>
            <a:endParaRPr lang="en-US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/>
              <a:t>- это </a:t>
            </a:r>
            <a:r>
              <a:rPr lang="ru-RU" dirty="0" err="1" smtClean="0"/>
              <a:t>биосоциальное</a:t>
            </a:r>
            <a:r>
              <a:rPr lang="ru-RU" dirty="0" smtClean="0"/>
              <a:t> существо, представляющее собой особое звено в развитии живых организмов на Земле.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Межличностные отношения.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Межличностные отношения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субъективно переживаемые связи между людьми, объективно проявляющиеся в характере и способах межличностного взаимодействия.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Межличностные отношения.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Симпатия</a:t>
            </a:r>
          </a:p>
          <a:p>
            <a:pPr>
              <a:buNone/>
            </a:pPr>
            <a:r>
              <a:rPr lang="ru-RU" dirty="0" smtClean="0"/>
              <a:t>- это внутреннее расположение, привлекательность.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Антипатия</a:t>
            </a:r>
          </a:p>
          <a:p>
            <a:pPr>
              <a:buNone/>
            </a:pPr>
            <a:r>
              <a:rPr lang="ru-RU" dirty="0" smtClean="0"/>
              <a:t>- это неприятие, отторжение.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Радости и сложности общения.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Общение</a:t>
            </a:r>
          </a:p>
          <a:p>
            <a:pPr>
              <a:buNone/>
            </a:pPr>
            <a:r>
              <a:rPr lang="ru-RU" dirty="0" smtClean="0"/>
              <a:t>- это  процесс установления и развития контактов между людьми, порождаемый потребностями в совместной деятельности и включающий в себя обмен информацией.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Радости и сложности общения.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Конфликт</a:t>
            </a:r>
          </a:p>
          <a:p>
            <a:pPr>
              <a:buNone/>
            </a:pPr>
            <a:r>
              <a:rPr lang="ru-RU" dirty="0" smtClean="0"/>
              <a:t>- это столкновение противоположных целей, позиций, взглядов, субъектов взаимодействий.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Малая группа.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Малая группа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немногочисленная по составу группа, члены которой объединены определенным видом деятельности и находящиеся в непосредственном личном общении.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Малая группа.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Санкции</a:t>
            </a:r>
          </a:p>
          <a:p>
            <a:pPr>
              <a:buNone/>
            </a:pPr>
            <a:r>
              <a:rPr lang="ru-RU" dirty="0" smtClean="0"/>
              <a:t>- это наказания и поощрения, способствующие соблюдению социальных норм в группе.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Малая группа.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Конформизм</a:t>
            </a:r>
          </a:p>
          <a:p>
            <a:pPr>
              <a:buNone/>
            </a:pPr>
            <a:r>
              <a:rPr lang="ru-RU" dirty="0" smtClean="0"/>
              <a:t>- это изменение людьми своего поведения в соответствии с поведением и требованиями других людей.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Бесценный дружеский союз.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Дружба</a:t>
            </a:r>
          </a:p>
          <a:p>
            <a:pPr>
              <a:buNone/>
            </a:pPr>
            <a:r>
              <a:rPr lang="ru-RU" dirty="0" smtClean="0"/>
              <a:t>- это отношение, предполагающее взаимопомощь, внутреннюю близость, откровенность, доверие, любовь.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Бесценный дружеский союз.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Групповая солидарность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 единодушие, общность интересов, активное сочувствие чьим- либо действиям или мнениям.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Психологический климат в семье.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Психологический климат в семь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психологический климат в семье.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Что делает человека человеком.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Самореализация личности</a:t>
            </a:r>
          </a:p>
          <a:p>
            <a:pPr>
              <a:buNone/>
            </a:pPr>
            <a:r>
              <a:rPr lang="ru-RU" dirty="0" smtClean="0"/>
              <a:t>- воплощение в действительности планов, жизненных целей, что возможно лишь при условии свободной деятельности человека.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Психологический климат.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Семья</a:t>
            </a:r>
          </a:p>
          <a:p>
            <a:pPr>
              <a:buNone/>
            </a:pPr>
            <a:r>
              <a:rPr lang="ru-RU" dirty="0" smtClean="0"/>
              <a:t>- социальная группа, основанная на родственных связях ( по браку, по крови).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общество.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Общество</a:t>
            </a:r>
          </a:p>
          <a:p>
            <a:pPr>
              <a:buNone/>
            </a:pPr>
            <a:r>
              <a:rPr lang="ru-RU" dirty="0" smtClean="0"/>
              <a:t>- это определенная группа людей, объединившихся для общения и совместного выполнения какой- либо деятельности.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общество.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Социальные нормы</a:t>
            </a:r>
            <a:r>
              <a:rPr lang="ru-RU" dirty="0" smtClean="0"/>
              <a:t>- это правила поведения, которые складывались в соответствии с потребностями общества.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От хозяйства Робинзона к Экономике.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Экономика</a:t>
            </a:r>
          </a:p>
          <a:p>
            <a:pPr>
              <a:buNone/>
            </a:pPr>
            <a:r>
              <a:rPr lang="ru-RU" dirty="0" smtClean="0"/>
              <a:t>- это искусство ведения хозяйства.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Экономика</a:t>
            </a:r>
          </a:p>
          <a:p>
            <a:pPr>
              <a:buNone/>
            </a:pPr>
            <a:r>
              <a:rPr lang="ru-RU" dirty="0" smtClean="0"/>
              <a:t>- это наука о законах развития хозяйства и способах его рационального ведения.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От хозяйства Робинзона к Экономике.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Техника</a:t>
            </a:r>
          </a:p>
          <a:p>
            <a:pPr>
              <a:buNone/>
            </a:pPr>
            <a:r>
              <a:rPr lang="ru-RU" dirty="0" smtClean="0"/>
              <a:t>- это виды применяемых в производстве машин, оборудования.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От хозяйства Робинзона к Экономике.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Технология</a:t>
            </a:r>
          </a:p>
          <a:p>
            <a:pPr>
              <a:buNone/>
            </a:pPr>
            <a:r>
              <a:rPr lang="ru-RU" dirty="0" smtClean="0"/>
              <a:t>- это виды технологических процессов, способы преобразования, обработки материалов, используемых в производстве, и получения готового продукта.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От хозяйства Робинзона к Экономике.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Научно- технический прогресс</a:t>
            </a:r>
          </a:p>
          <a:p>
            <a:pPr>
              <a:buNone/>
            </a:pPr>
            <a:r>
              <a:rPr lang="ru-RU" dirty="0" smtClean="0"/>
              <a:t>- это проникновение, продвижение научных достижений в технику и технологию, преобразование на их основе производственных процессов.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Экономическая система</a:t>
            </a:r>
          </a:p>
          <a:p>
            <a:pPr>
              <a:buNone/>
            </a:pPr>
            <a:r>
              <a:rPr lang="ru-RU" dirty="0" smtClean="0"/>
              <a:t>- это организационные способы, механизмы и принципы распределения ограниченных ресурсов для удовлетворения потребностей людей.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Рыночная экономика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способ организации хозяйственной жизни, основанный на многообразии форм собственности, предпринимательстве и конкуренции, свободном ценообразовании.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Рынок</a:t>
            </a:r>
          </a:p>
          <a:p>
            <a:pPr>
              <a:buNone/>
            </a:pPr>
            <a:r>
              <a:rPr lang="ru-RU" dirty="0" smtClean="0"/>
              <a:t>- экономические отношения, связанные с куплей- продажей товаров и услуг, в результате которых формируются спрос, предложение и цена.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Потребности</a:t>
            </a:r>
          </a:p>
          <a:p>
            <a:pPr>
              <a:buNone/>
            </a:pPr>
            <a:r>
              <a:rPr lang="ru-RU" dirty="0" smtClean="0"/>
              <a:t>- это надобность, нужда в чем- либо, требующая удовлетворения.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Потребности</a:t>
            </a:r>
          </a:p>
          <a:p>
            <a:pPr>
              <a:buNone/>
            </a:pPr>
            <a:r>
              <a:rPr lang="ru-RU" dirty="0" smtClean="0"/>
              <a:t>- состояние индивида, создаваемое испытываемой им нуждой в объектах, необходимых для его существования и развития, и выступающее источником его активности.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Конкуренция</a:t>
            </a:r>
          </a:p>
          <a:p>
            <a:pPr>
              <a:buNone/>
            </a:pPr>
            <a:r>
              <a:rPr lang="ru-RU" dirty="0" smtClean="0"/>
              <a:t>- это экономическое соперничество участников хозяйственной деятельности в борьбе за достижение лучших результатов.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Спрос</a:t>
            </a:r>
          </a:p>
          <a:p>
            <a:pPr>
              <a:buNone/>
            </a:pPr>
            <a:r>
              <a:rPr lang="ru-RU" dirty="0" smtClean="0"/>
              <a:t>- это желание и возможности потребителя приобрести конкретный товар или получить услугу.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Предложение</a:t>
            </a:r>
          </a:p>
          <a:p>
            <a:pPr>
              <a:buNone/>
            </a:pPr>
            <a:r>
              <a:rPr lang="ru-RU" dirty="0" smtClean="0"/>
              <a:t>- это желание и возможности производителя продать конкретный товар.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Равновесная цена</a:t>
            </a:r>
          </a:p>
          <a:p>
            <a:pPr>
              <a:buNone/>
            </a:pPr>
            <a:r>
              <a:rPr lang="ru-RU" dirty="0" smtClean="0"/>
              <a:t>- это цена товара, по которой осуществляется сделка (соглашение) купли- продажи.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в мире экономических отношений.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Деньги</a:t>
            </a:r>
          </a:p>
          <a:p>
            <a:pPr>
              <a:buNone/>
            </a:pPr>
            <a:r>
              <a:rPr lang="ru-RU" dirty="0" smtClean="0"/>
              <a:t>- это товар, используемый в качестве равноценного мерила стоимости всех других товаров.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Деньги</a:t>
            </a:r>
          </a:p>
          <a:p>
            <a:pPr>
              <a:buNone/>
            </a:pPr>
            <a:r>
              <a:rPr lang="ru-RU" dirty="0" smtClean="0"/>
              <a:t>- это мера стоимости.</a:t>
            </a:r>
          </a:p>
          <a:p>
            <a:pPr>
              <a:buNone/>
            </a:pPr>
            <a:endParaRPr lang="ru-RU" dirty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Деньги</a:t>
            </a:r>
          </a:p>
          <a:p>
            <a:pPr>
              <a:buNone/>
            </a:pPr>
            <a:r>
              <a:rPr lang="ru-RU" dirty="0" smtClean="0"/>
              <a:t>- средство платежа.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Государство и экономика.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Государственный бюджет</a:t>
            </a:r>
          </a:p>
          <a:p>
            <a:pPr>
              <a:buNone/>
            </a:pPr>
            <a:r>
              <a:rPr lang="ru-RU" dirty="0" smtClean="0"/>
              <a:t>- это документ, отражающий доходы и расходы государства.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Государство и экономика.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Налог</a:t>
            </a:r>
          </a:p>
          <a:p>
            <a:pPr>
              <a:buNone/>
            </a:pPr>
            <a:r>
              <a:rPr lang="ru-RU" dirty="0" smtClean="0"/>
              <a:t>- это определенная сумма денег, которую необходимо уплатить государству.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Государство и экономика.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Налог косвенный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налог на продажи товаров и услуг в виде надбавок к их цене.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Налог прямой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налог, взимаемый непосредственно с какого- либо дохода и ли имущества в установленном размере.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Государство и экономика.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Облигация</a:t>
            </a:r>
          </a:p>
          <a:p>
            <a:pPr>
              <a:buNone/>
            </a:pPr>
            <a:r>
              <a:rPr lang="ru-RU" dirty="0" smtClean="0"/>
              <a:t>- это документ, удостоверяющий факт получения денег в долг, гарантирующий срок его возвращения и выплату владельцу облигации определенной суммы за использование одолженных денег.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Социальная сфера жизни общества.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Социальная роль</a:t>
            </a:r>
          </a:p>
          <a:p>
            <a:pPr>
              <a:buNone/>
            </a:pPr>
            <a:r>
              <a:rPr lang="ru-RU" dirty="0" smtClean="0"/>
              <a:t>- это ожидаемое от человека данного социального статуса поведение.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Социальный статус</a:t>
            </a:r>
          </a:p>
          <a:p>
            <a:pPr>
              <a:buNone/>
            </a:pPr>
            <a:r>
              <a:rPr lang="ru-RU" dirty="0" smtClean="0"/>
              <a:t>- это положение человека в обществе.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Физиологические потребности</a:t>
            </a:r>
          </a:p>
          <a:p>
            <a:pPr>
              <a:buNone/>
            </a:pPr>
            <a:r>
              <a:rPr lang="ru-RU" dirty="0" smtClean="0"/>
              <a:t>- самые насущные, самые сильные и неотложные из всех потребностей.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Нации и межнациональные отношения.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Этносы</a:t>
            </a:r>
          </a:p>
          <a:p>
            <a:pPr>
              <a:buNone/>
            </a:pPr>
            <a:r>
              <a:rPr lang="ru-RU" dirty="0" smtClean="0"/>
              <a:t>- это большие группы людей, обладающие общностью культуры, языка, сознанием нерасторжимости исторической судьбы.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Нации и межнациональные отношения.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Нация</a:t>
            </a:r>
          </a:p>
          <a:p>
            <a:pPr>
              <a:buNone/>
            </a:pPr>
            <a:r>
              <a:rPr lang="ru-RU" dirty="0" smtClean="0"/>
              <a:t>- это исторически высшая форма </a:t>
            </a:r>
            <a:r>
              <a:rPr lang="ru-RU" dirty="0" err="1" smtClean="0"/>
              <a:t>этносоциальной</a:t>
            </a:r>
            <a:r>
              <a:rPr lang="ru-RU" dirty="0" smtClean="0"/>
              <a:t> общности людей, характеризующейся единством территории, экономической жизни, исторического пути, языка, культуры, этнического самосознания.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Нации и межнациональные отношения.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Национальность</a:t>
            </a:r>
          </a:p>
          <a:p>
            <a:pPr>
              <a:buNone/>
            </a:pPr>
            <a:r>
              <a:rPr lang="ru-RU" dirty="0" smtClean="0"/>
              <a:t>- это принадлежность человека к определенной нации или народности.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Связь поколений.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Поколение</a:t>
            </a:r>
          </a:p>
          <a:p>
            <a:pPr>
              <a:buNone/>
            </a:pPr>
            <a:r>
              <a:rPr lang="ru-RU" dirty="0" smtClean="0"/>
              <a:t>- это группа особей, одинаково отдаленных в родственном отношении от общих предков.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Возрастная </a:t>
            </a:r>
            <a:r>
              <a:rPr lang="ru-RU" dirty="0" err="1" smtClean="0">
                <a:solidFill>
                  <a:srgbClr val="FFFF00"/>
                </a:solidFill>
              </a:rPr>
              <a:t>кагорта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люди, родившиеся в одном году.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Связь поколений.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Конвенция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</a:t>
            </a:r>
            <a:r>
              <a:rPr lang="ru-RU" dirty="0" smtClean="0"/>
              <a:t> это документ, соглашение о правах ребенка.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Политика и политическая жизнь.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Политика</a:t>
            </a:r>
          </a:p>
          <a:p>
            <a:pPr>
              <a:buNone/>
            </a:pPr>
            <a:r>
              <a:rPr lang="ru-RU" dirty="0" smtClean="0"/>
              <a:t>- искусство управления государством.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Политика</a:t>
            </a:r>
          </a:p>
          <a:p>
            <a:pPr>
              <a:buNone/>
            </a:pPr>
            <a:r>
              <a:rPr lang="ru-RU" dirty="0" smtClean="0"/>
              <a:t>- это деятельность, связанная с определением содержания задач и функций государства.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Политика и политическая жизнь.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Политическая власть</a:t>
            </a:r>
          </a:p>
          <a:p>
            <a:pPr>
              <a:buNone/>
            </a:pPr>
            <a:r>
              <a:rPr lang="ru-RU" dirty="0" smtClean="0"/>
              <a:t>- это реальная способность данного класса, группы, индивида проводить в жизнь свою волю, выраженную в политике, политических и правовых нормах.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Политика и политическая жизнь.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Политическая партия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добровольная политическая организация, объединяющая группу единомышленников, выражающих интересы определенных социальных сил, ставит целью их реализацию путем использования государственной власти.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Политика и политическая жизнь.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Многопартийность</a:t>
            </a:r>
          </a:p>
          <a:p>
            <a:pPr>
              <a:buNone/>
            </a:pPr>
            <a:r>
              <a:rPr lang="ru-RU" dirty="0" smtClean="0"/>
              <a:t>- это общественное явление, характеризующееся наличием в стране двух и более партий.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Государство</a:t>
            </a:r>
          </a:p>
          <a:p>
            <a:pPr>
              <a:buNone/>
            </a:pPr>
            <a:r>
              <a:rPr lang="ru-RU" dirty="0" smtClean="0"/>
              <a:t>- это организация политической власти, осуществляющая управление обществом, охрану его экономической и социальной структуры.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Государство</a:t>
            </a:r>
          </a:p>
          <a:p>
            <a:pPr>
              <a:buNone/>
            </a:pPr>
            <a:r>
              <a:rPr lang="ru-RU" dirty="0" smtClean="0"/>
              <a:t>- это организация политической власти, обладающая своими отличительными чертами и признаками.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Что человеку нужно.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Потребность в безопасности</a:t>
            </a:r>
            <a:r>
              <a:rPr lang="ru-RU" dirty="0" smtClean="0"/>
              <a:t>- потребность в организации, стабильности, в защите, в свободе от страха, потребность в структуре, порядке.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Суверенитет</a:t>
            </a:r>
          </a:p>
          <a:p>
            <a:pPr>
              <a:buNone/>
            </a:pPr>
            <a:r>
              <a:rPr lang="ru-RU" dirty="0" smtClean="0"/>
              <a:t>- верховная власть, независимость.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Монархия</a:t>
            </a:r>
          </a:p>
          <a:p>
            <a:pPr>
              <a:buNone/>
            </a:pPr>
            <a:r>
              <a:rPr lang="ru-RU" dirty="0" smtClean="0"/>
              <a:t>- это форма правления, при которой верховная власть в государстве  принадлежит единоличному правителю.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Республика</a:t>
            </a:r>
          </a:p>
          <a:p>
            <a:pPr>
              <a:buNone/>
            </a:pPr>
            <a:r>
              <a:rPr lang="ru-RU" dirty="0" smtClean="0"/>
              <a:t>- это форма правления, при которой источником власти признается народ и формирование высших органов власти осуществляется путем выборов.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Унитарное государство</a:t>
            </a:r>
          </a:p>
          <a:p>
            <a:pPr>
              <a:buNone/>
            </a:pPr>
            <a:r>
              <a:rPr lang="ru-RU" dirty="0" smtClean="0"/>
              <a:t>- это такое государственно- территориальное устройство, при котором существует единая конституция, система высших органов государственной власти, управления, судебная система.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Федеративное государство</a:t>
            </a:r>
          </a:p>
          <a:p>
            <a:pPr>
              <a:buNone/>
            </a:pPr>
            <a:r>
              <a:rPr lang="ru-RU" dirty="0" smtClean="0"/>
              <a:t>- это такое государственно- территориальное устройство, при котором входящие в данное государство федеральные единицы (субъекты федерации) являясь членами федерации, имеют свои конституции, органы всех трех ветвей власти.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Гражданин и государство.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Гражданство</a:t>
            </a:r>
          </a:p>
          <a:p>
            <a:pPr>
              <a:buNone/>
            </a:pPr>
            <a:r>
              <a:rPr lang="ru-RU" dirty="0" smtClean="0"/>
              <a:t>- это устойчивая политическая правовая связь человека с государством.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Культура, наука, искусство.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Наука</a:t>
            </a:r>
          </a:p>
          <a:p>
            <a:pPr>
              <a:buNone/>
            </a:pPr>
            <a:r>
              <a:rPr lang="ru-RU" dirty="0" smtClean="0"/>
              <a:t>- это систематизированное познание действительности, воспроизводящее ее существенные и закономерные стороны.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Наука</a:t>
            </a:r>
          </a:p>
          <a:p>
            <a:pPr>
              <a:buNone/>
            </a:pPr>
            <a:r>
              <a:rPr lang="ru-RU" dirty="0" smtClean="0"/>
              <a:t>- это деятельность, направленная на получение объективных знаний о мире.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Культура, наука, искусство.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Искусство</a:t>
            </a:r>
          </a:p>
          <a:p>
            <a:pPr>
              <a:buNone/>
            </a:pPr>
            <a:r>
              <a:rPr lang="ru-RU" dirty="0" smtClean="0"/>
              <a:t>- это форма общественного сознания и человеческой деятельности, которая представляет собой отражение окружающей действительности в художественных образах.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выбор жизненного пути.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Выбор</a:t>
            </a:r>
          </a:p>
          <a:p>
            <a:pPr>
              <a:buNone/>
            </a:pPr>
            <a:r>
              <a:rPr lang="ru-RU" dirty="0" smtClean="0"/>
              <a:t>- это результат мысленного или реального столкновения мира профессий с целями, привычками, эмоционально- волевыми качествами и способностями выбирающего.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50"/>
                </a:solidFill>
              </a:rPr>
              <a:t>Человек и выбор жизненного пути.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Адаптация</a:t>
            </a:r>
          </a:p>
          <a:p>
            <a:pPr>
              <a:buNone/>
            </a:pPr>
            <a:r>
              <a:rPr lang="ru-RU" dirty="0" smtClean="0"/>
              <a:t>- это приспособление.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Интеграция</a:t>
            </a:r>
          </a:p>
          <a:p>
            <a:pPr>
              <a:buNone/>
            </a:pPr>
            <a:r>
              <a:rPr lang="ru-RU" dirty="0" smtClean="0"/>
              <a:t>- это восстановление.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50"/>
                </a:solidFill>
              </a:rPr>
              <a:t>Современный мир.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Глобальные проблемы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- </a:t>
            </a:r>
            <a:r>
              <a:rPr lang="ru-RU" dirty="0" smtClean="0"/>
              <a:t>это совокупность </a:t>
            </a:r>
            <a:r>
              <a:rPr lang="ru-RU" dirty="0" err="1" smtClean="0"/>
              <a:t>социоприродных</a:t>
            </a:r>
            <a:r>
              <a:rPr lang="ru-RU" dirty="0" smtClean="0"/>
              <a:t> проблем, от решения которых зависит социальный прогресс человечества и сохранение цивилизации.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435</TotalTime>
  <Words>2367</Words>
  <Application>Microsoft Office PowerPoint</Application>
  <PresentationFormat>Экран (4:3)</PresentationFormat>
  <Paragraphs>339</Paragraphs>
  <Slides>100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100</vt:i4>
      </vt:variant>
    </vt:vector>
  </HeadingPairs>
  <TitlesOfParts>
    <vt:vector size="101" baseType="lpstr">
      <vt:lpstr>Литейная</vt:lpstr>
      <vt:lpstr>“</vt:lpstr>
      <vt:lpstr>Введение</vt:lpstr>
      <vt:lpstr>Введение.</vt:lpstr>
      <vt:lpstr>Введение.</vt:lpstr>
      <vt:lpstr>Что делает человека человеком.</vt:lpstr>
      <vt:lpstr>Что делает человека человеком.</vt:lpstr>
      <vt:lpstr>Что человеку нужно.</vt:lpstr>
      <vt:lpstr>Что человеку нужно.</vt:lpstr>
      <vt:lpstr>Что человеку нужно.</vt:lpstr>
      <vt:lpstr>Что человеку нужно.</vt:lpstr>
      <vt:lpstr>Что человеку нужно.</vt:lpstr>
      <vt:lpstr>Что человеку нужно.</vt:lpstr>
      <vt:lpstr>Ваши способности- в вашей власти.</vt:lpstr>
      <vt:lpstr>Ваши способности- в вашей власти.</vt:lpstr>
      <vt:lpstr>Ваши способности- в вашей власти.</vt:lpstr>
      <vt:lpstr>Ваши способности- в вашей власти.</vt:lpstr>
      <vt:lpstr>Ваши способности- в вашей власти.</vt:lpstr>
      <vt:lpstr>Человек и человечность.</vt:lpstr>
      <vt:lpstr>Человек и человечность.</vt:lpstr>
      <vt:lpstr>Человек и культура.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Человек познает мир.</vt:lpstr>
      <vt:lpstr>Вечные вопросы.</vt:lpstr>
      <vt:lpstr>Вечные вопросы.</vt:lpstr>
      <vt:lpstr>Природа, общество, человек.</vt:lpstr>
      <vt:lpstr>Природа, общество, человек.</vt:lpstr>
      <vt:lpstr>Природа, общество, человек.</vt:lpstr>
      <vt:lpstr>Природа, общество, человек.</vt:lpstr>
      <vt:lpstr>Природа, общество, человек.</vt:lpstr>
      <vt:lpstr>Природа, общество, человек.</vt:lpstr>
      <vt:lpstr>Вечные вопросы.</vt:lpstr>
      <vt:lpstr>У роковой черты.</vt:lpstr>
      <vt:lpstr>У роковой черты.</vt:lpstr>
      <vt:lpstr>У роковой черты.</vt:lpstr>
      <vt:lpstr>У роковой черты.</vt:lpstr>
      <vt:lpstr>У роковой черты.</vt:lpstr>
      <vt:lpstr>Природа под охраной закона.</vt:lpstr>
      <vt:lpstr>Природа под охраной закона.</vt:lpstr>
      <vt:lpstr>Природа под охраной закона.</vt:lpstr>
      <vt:lpstr>Природа под охраной закона.</vt:lpstr>
      <vt:lpstr>Межличностные отношения.</vt:lpstr>
      <vt:lpstr>Межличностные отношения.</vt:lpstr>
      <vt:lpstr>Радости и сложности общения.</vt:lpstr>
      <vt:lpstr>Радости и сложности общения.</vt:lpstr>
      <vt:lpstr>Малая группа.</vt:lpstr>
      <vt:lpstr>Малая группа.</vt:lpstr>
      <vt:lpstr>Малая группа.</vt:lpstr>
      <vt:lpstr>Бесценный дружеский союз.</vt:lpstr>
      <vt:lpstr>Бесценный дружеский союз.</vt:lpstr>
      <vt:lpstr>Психологический климат в семье.</vt:lpstr>
      <vt:lpstr>Психологический климат.</vt:lpstr>
      <vt:lpstr>Человек и общество.</vt:lpstr>
      <vt:lpstr>Человек и общество.</vt:lpstr>
      <vt:lpstr>От хозяйства Робинзона к Экономике.</vt:lpstr>
      <vt:lpstr>От хозяйства Робинзона к Экономике.</vt:lpstr>
      <vt:lpstr>От хозяйства Робинзона к Экономике.</vt:lpstr>
      <vt:lpstr>От хозяйства Робинзона к Экономике.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Человек в мире экономических отношений.</vt:lpstr>
      <vt:lpstr>Государство и экономика.</vt:lpstr>
      <vt:lpstr>Государство и экономика.</vt:lpstr>
      <vt:lpstr>Государство и экономика.</vt:lpstr>
      <vt:lpstr>Государство и экономика.</vt:lpstr>
      <vt:lpstr>Социальная сфера жизни общества.</vt:lpstr>
      <vt:lpstr>Нации и межнациональные отношения.</vt:lpstr>
      <vt:lpstr>Нации и межнациональные отношения.</vt:lpstr>
      <vt:lpstr>Нации и межнациональные отношения.</vt:lpstr>
      <vt:lpstr>Связь поколений.</vt:lpstr>
      <vt:lpstr>Связь поколений.</vt:lpstr>
      <vt:lpstr>Политика и политическая жизнь.</vt:lpstr>
      <vt:lpstr>Политика и политическая жизнь.</vt:lpstr>
      <vt:lpstr>Политика и политическая жизнь.</vt:lpstr>
      <vt:lpstr>Политика и политическая жизнь.</vt:lpstr>
      <vt:lpstr>Гражданин и государство.</vt:lpstr>
      <vt:lpstr>Гражданин и государство.</vt:lpstr>
      <vt:lpstr>Гражданин и государство.</vt:lpstr>
      <vt:lpstr>Гражданин и государство.</vt:lpstr>
      <vt:lpstr>Гражданин и государство.</vt:lpstr>
      <vt:lpstr>Гражданин и государство.</vt:lpstr>
      <vt:lpstr>Культура, наука, искусство.</vt:lpstr>
      <vt:lpstr>Культура, наука, искусство.</vt:lpstr>
      <vt:lpstr>Человек и выбор жизненного пути.</vt:lpstr>
      <vt:lpstr>Человек и выбор жизненного пути.</vt:lpstr>
      <vt:lpstr>Современный мир.</vt:lpstr>
      <vt:lpstr>Современный мир.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такое человек.</dc:title>
  <dc:creator>Dissident</dc:creator>
  <cp:lastModifiedBy>User</cp:lastModifiedBy>
  <cp:revision>46</cp:revision>
  <dcterms:created xsi:type="dcterms:W3CDTF">2011-05-01T09:58:07Z</dcterms:created>
  <dcterms:modified xsi:type="dcterms:W3CDTF">2015-02-05T07:10:07Z</dcterms:modified>
</cp:coreProperties>
</file>