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9" r:id="rId3"/>
    <p:sldId id="258" r:id="rId4"/>
    <p:sldId id="288" r:id="rId5"/>
    <p:sldId id="260" r:id="rId6"/>
    <p:sldId id="262" r:id="rId7"/>
    <p:sldId id="263" r:id="rId8"/>
    <p:sldId id="264" r:id="rId9"/>
    <p:sldId id="277" r:id="rId10"/>
    <p:sldId id="278" r:id="rId11"/>
    <p:sldId id="281" r:id="rId12"/>
    <p:sldId id="267" r:id="rId13"/>
    <p:sldId id="282" r:id="rId14"/>
    <p:sldId id="279" r:id="rId15"/>
    <p:sldId id="28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66FF"/>
    <a:srgbClr val="C408A5"/>
    <a:srgbClr val="0000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2" autoAdjust="0"/>
    <p:restoredTop sz="94581" autoAdjust="0"/>
  </p:normalViewPr>
  <p:slideViewPr>
    <p:cSldViewPr>
      <p:cViewPr>
        <p:scale>
          <a:sx n="59" d="100"/>
          <a:sy n="59" d="100"/>
        </p:scale>
        <p:origin x="-234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8600" y="228600"/>
            <a:ext cx="8915400" cy="6527800"/>
            <a:chOff x="144" y="144"/>
            <a:chExt cx="5616" cy="4112"/>
          </a:xfrm>
        </p:grpSpPr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144" y="144"/>
              <a:ext cx="5376" cy="3488"/>
            </a:xfrm>
            <a:custGeom>
              <a:avLst/>
              <a:gdLst/>
              <a:ahLst/>
              <a:cxnLst>
                <a:cxn ang="0">
                  <a:pos x="0" y="2976"/>
                </a:cxn>
                <a:cxn ang="0">
                  <a:pos x="432" y="2208"/>
                </a:cxn>
                <a:cxn ang="0">
                  <a:pos x="960" y="2832"/>
                </a:cxn>
                <a:cxn ang="0">
                  <a:pos x="5040" y="0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6600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288" y="336"/>
              <a:ext cx="5424" cy="3488"/>
            </a:xfrm>
            <a:custGeom>
              <a:avLst/>
              <a:gdLst/>
              <a:ahLst/>
              <a:cxnLst>
                <a:cxn ang="0">
                  <a:pos x="0" y="2976"/>
                </a:cxn>
                <a:cxn ang="0">
                  <a:pos x="432" y="2208"/>
                </a:cxn>
                <a:cxn ang="0">
                  <a:pos x="960" y="2832"/>
                </a:cxn>
                <a:cxn ang="0">
                  <a:pos x="5040" y="0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9525">
              <a:solidFill>
                <a:srgbClr val="987342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87342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32" y="672"/>
              <a:ext cx="5328" cy="3344"/>
            </a:xfrm>
            <a:custGeom>
              <a:avLst/>
              <a:gdLst/>
              <a:ahLst/>
              <a:cxnLst>
                <a:cxn ang="0">
                  <a:pos x="0" y="2976"/>
                </a:cxn>
                <a:cxn ang="0">
                  <a:pos x="432" y="2208"/>
                </a:cxn>
                <a:cxn ang="0">
                  <a:pos x="960" y="2832"/>
                </a:cxn>
                <a:cxn ang="0">
                  <a:pos x="5040" y="0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25400">
              <a:solidFill>
                <a:srgbClr val="9E9A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E9A00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672" y="1056"/>
              <a:ext cx="5040" cy="3200"/>
            </a:xfrm>
            <a:custGeom>
              <a:avLst/>
              <a:gdLst/>
              <a:ahLst/>
              <a:cxnLst>
                <a:cxn ang="0">
                  <a:pos x="0" y="2976"/>
                </a:cxn>
                <a:cxn ang="0">
                  <a:pos x="432" y="2208"/>
                </a:cxn>
                <a:cxn ang="0">
                  <a:pos x="960" y="2832"/>
                </a:cxn>
                <a:cxn ang="0">
                  <a:pos x="5040" y="0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25400">
              <a:solidFill>
                <a:srgbClr val="BCB8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CB800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33400" y="1295400"/>
            <a:ext cx="8077200" cy="3352800"/>
          </a:xfrm>
          <a:prstGeom prst="roundRect">
            <a:avLst>
              <a:gd name="adj" fmla="val 9755"/>
            </a:avLst>
          </a:prstGeom>
          <a:solidFill>
            <a:srgbClr val="FFFF99">
              <a:alpha val="58000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100000" prstMaterial="legacyMetal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0" name="Picture 22" descr="2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371600" cy="1309688"/>
          </a:xfrm>
          <a:prstGeom prst="rect">
            <a:avLst/>
          </a:prstGeom>
          <a:noFill/>
          <a:effectLst>
            <a:outerShdw dist="141990" dir="618291" algn="ctr" rotWithShape="0">
              <a:srgbClr val="777777">
                <a:alpha val="50000"/>
              </a:srgbClr>
            </a:outerShdw>
          </a:effectLst>
        </p:spPr>
      </p:pic>
      <p:pic>
        <p:nvPicPr>
          <p:cNvPr id="11" name="Picture 25" descr="43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2905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733800"/>
            <a:ext cx="64008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1676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AF1C0-632F-4172-BD8F-D26B67F28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3F7AF-04E6-4DFB-97D1-9AC52A838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ECC4-9628-4B6C-A976-36E7E88F5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73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66800" y="1600200"/>
            <a:ext cx="73152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5A17-1A33-4098-9659-50A6097CA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6D5EE-1F03-4999-A981-FB220BC63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2858-6AC3-4379-9D3F-3E2F22AB1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109B6-54E8-4A26-B6B3-EF8FEB00F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F8D8C-C4E5-4EA7-82C9-FFF664762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11738-62F9-4C50-8798-82D9028D6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63FD-B2E0-4344-8BE9-5BF94420C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D8213-3178-4403-BF5E-BB2ED4805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03C3-4C2D-418A-8727-E3E94A031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EA05-8CA5-44CE-A474-1EEDF9F52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AutoShape 12" descr="Почтовая бумага"/>
          <p:cNvSpPr>
            <a:spLocks noChangeArrowheads="1"/>
          </p:cNvSpPr>
          <p:nvPr/>
        </p:nvSpPr>
        <p:spPr bwMode="auto">
          <a:xfrm>
            <a:off x="228600" y="228600"/>
            <a:ext cx="8686800" cy="6477000"/>
          </a:xfrm>
          <a:prstGeom prst="roundRect">
            <a:avLst>
              <a:gd name="adj" fmla="val 8213"/>
            </a:avLst>
          </a:prstGeom>
          <a:blipFill dpi="0" rotWithShape="1">
            <a:blip r:embed="rId16" cstate="print">
              <a:alphaModFix amt="47000"/>
            </a:blip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8F2949B-C56A-4C03-90B0-7684220D4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7" name="Picture 13" descr="22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1019175"/>
          </a:xfrm>
          <a:prstGeom prst="rect">
            <a:avLst/>
          </a:prstGeom>
          <a:noFill/>
          <a:effectLst>
            <a:outerShdw dist="141990" dir="618291" algn="ctr" rotWithShape="0">
              <a:srgbClr val="777777">
                <a:alpha val="50000"/>
              </a:srgbClr>
            </a:outerShdw>
          </a:effectLst>
        </p:spPr>
      </p:pic>
      <p:sp>
        <p:nvSpPr>
          <p:cNvPr id="103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images.yandex.ru/yandsearch?p=15&amp;text=%D1%81%D0%BF%D0%B0%D1%80%D1%82%D0%B0&amp;img_url=cs9959.vkontakte.ru/u4735050/-6/x_1abe437c.jpg&amp;rpt=sim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7929563" y="857250"/>
            <a:ext cx="357187" cy="357188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6" name="Рисунок 15" descr="helmet_neca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1785938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14480" y="928670"/>
            <a:ext cx="5357850" cy="378621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sz="12000" b="1" dirty="0" smtClean="0">
                <a:ln>
                  <a:solidFill>
                    <a:srgbClr val="CC66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ДРЕВНЯЯ  </a:t>
            </a:r>
            <a:br>
              <a:rPr lang="ru-RU" sz="12000" b="1" dirty="0" smtClean="0">
                <a:ln>
                  <a:solidFill>
                    <a:srgbClr val="CC66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12000" b="1" dirty="0" smtClean="0">
                <a:ln>
                  <a:solidFill>
                    <a:srgbClr val="CC66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СПАРТА</a:t>
            </a:r>
          </a:p>
        </p:txBody>
      </p:sp>
      <p:pic>
        <p:nvPicPr>
          <p:cNvPr id="7" name="Содержимое 8" descr="0_9c9fa_2d64bbaf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23000" y="3857625"/>
            <a:ext cx="2706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Рисунок 7" descr="CA60472-2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150018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293175542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3071813"/>
            <a:ext cx="22590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Содержимое 8" descr="0_9c9fa_2d64bbaf_X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1100" y="65151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4643438" y="5214950"/>
            <a:ext cx="1152524" cy="1223962"/>
          </a:xfrm>
          <a:prstGeom prst="leftArrow">
            <a:avLst>
              <a:gd name="adj1" fmla="val 50000"/>
              <a:gd name="adj2" fmla="val 2791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8001023" cy="112553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b="1" dirty="0" smtClean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СУРОВОЕ   ВОСПИТАНИЕ</a:t>
            </a:r>
          </a:p>
        </p:txBody>
      </p:sp>
      <p:pic>
        <p:nvPicPr>
          <p:cNvPr id="41991" name="Picture 7" descr="picture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3429000"/>
            <a:ext cx="4038600" cy="29035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9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572132" y="1285860"/>
            <a:ext cx="3357586" cy="28575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семи лет мальчики покидали семью и переходили в государственною школу,  где они не только учились, но и жили вместе со своими сверстниками. </a:t>
            </a:r>
          </a:p>
        </p:txBody>
      </p:sp>
      <p:pic>
        <p:nvPicPr>
          <p:cNvPr id="41988" name="Picture 4" descr="picture"/>
          <p:cNvPicPr preferRelativeResize="0">
            <a:picLocks noGrp="1" noChangeArrowheads="1"/>
          </p:cNvPicPr>
          <p:nvPr>
            <p:ph type="body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" y="1214438"/>
            <a:ext cx="4000500" cy="18716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000760" y="4786322"/>
            <a:ext cx="2928926" cy="173664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таких детей вырастали сильные и храбрые воины.</a:t>
            </a:r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>
            <a:off x="4572000" y="1857364"/>
            <a:ext cx="928694" cy="107950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" name="Содержимое 8" descr="0_9c9fa_2d64bbaf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313" y="0"/>
            <a:ext cx="112553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8" descr="0_9c9fa_2d64bbaf_X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1100" y="65151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714500"/>
            <a:ext cx="5429250" cy="428625"/>
          </a:xfrm>
        </p:spPr>
        <p:txBody>
          <a:bodyPr/>
          <a:lstStyle/>
          <a:p>
            <a:pPr algn="l"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Какие качества характера они развивают?</a:t>
            </a:r>
          </a:p>
        </p:txBody>
      </p:sp>
      <p:pic>
        <p:nvPicPr>
          <p:cNvPr id="266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214563"/>
            <a:ext cx="6858000" cy="4370387"/>
          </a:xfr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00100" y="214290"/>
            <a:ext cx="81439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ru-RU" sz="3600" b="1" kern="0" dirty="0">
              <a:ln>
                <a:solidFill>
                  <a:srgbClr val="CC6600"/>
                </a:solidFill>
              </a:ln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3600" b="1" kern="0" dirty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РАССМОТРИТЕ ИЛЛЮСТРАЦИЮ</a:t>
            </a:r>
            <a:br>
              <a:rPr lang="ru-RU" sz="3600" b="1" kern="0" dirty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3600" b="1" kern="0" dirty="0">
              <a:ln>
                <a:solidFill>
                  <a:srgbClr val="CC6600"/>
                </a:solidFill>
              </a:ln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750" y="1214438"/>
            <a:ext cx="678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1. Какие виды спортивных занятий здесь изображены?</a:t>
            </a:r>
            <a:br>
              <a:rPr lang="ru-RU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8" descr="0_9c9fa_2d64bbaf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313" y="0"/>
            <a:ext cx="112553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8" descr="0_9c9fa_2d64bbaf_X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1100" y="65151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9317554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13" y="1285875"/>
            <a:ext cx="2428875" cy="407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0"/>
            <a:ext cx="7615262" cy="112553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b="1" dirty="0" smtClean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АРМИЯ   СПАРТАНЦЕВ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>
          <a:xfrm>
            <a:off x="323850" y="5429250"/>
            <a:ext cx="8820150" cy="120808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элементы вооружения спартанского воина?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A60472-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3" y="785813"/>
            <a:ext cx="1000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394__The_300_Spartans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1500188"/>
            <a:ext cx="5429250" cy="388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8" descr="0_9c9fa_2d64bbaf_X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313" y="0"/>
            <a:ext cx="112553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8" descr="0_9c9fa_2d64bbaf_X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1100" y="65151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2" descr="300-spartan-warrior-spear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71111">
            <a:off x="2206625" y="1171575"/>
            <a:ext cx="941388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sz="3200" b="1" dirty="0" smtClean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ВООРУЖЕНИЕ СПАРТАНСКОГО ВОИНА СОСТОЯЛО ИЗ: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500563" y="1412875"/>
            <a:ext cx="3887787" cy="720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Металлического шлема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500563" y="2205038"/>
            <a:ext cx="3887787" cy="720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Кожаного доспеха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500563" y="2997200"/>
            <a:ext cx="3887787" cy="720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Ножных лат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4500562" y="3857628"/>
            <a:ext cx="3887787" cy="720725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Копья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4500562" y="4714884"/>
            <a:ext cx="3887787" cy="720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Металлического щита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4500562" y="5500702"/>
            <a:ext cx="3887787" cy="720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Меча</a:t>
            </a:r>
          </a:p>
        </p:txBody>
      </p:sp>
      <p:cxnSp>
        <p:nvCxnSpPr>
          <p:cNvPr id="12" name="Прямая со стрелкой 11"/>
          <p:cNvCxnSpPr>
            <a:stCxn id="0" idx="1"/>
          </p:cNvCxnSpPr>
          <p:nvPr/>
        </p:nvCxnSpPr>
        <p:spPr>
          <a:xfrm rot="10800000" flipV="1">
            <a:off x="2214563" y="1773238"/>
            <a:ext cx="2286000" cy="8413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2500313" y="2214563"/>
            <a:ext cx="2143125" cy="18573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95" name="Рисунок 9" descr="07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39211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rot="10800000" flipV="1">
            <a:off x="2214563" y="2571750"/>
            <a:ext cx="2286000" cy="135731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1143000" y="5072063"/>
            <a:ext cx="3286125" cy="15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214563" y="3429000"/>
            <a:ext cx="2286000" cy="22860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2536032" y="3964781"/>
            <a:ext cx="2286000" cy="164306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Содержимое 8" descr="0_9c9fa_2d64bbaf_XL.png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3" y="0"/>
            <a:ext cx="1125537" cy="11287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Содержимое 8" descr="0_9c9fa_2d64bbaf_X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1100" y="65151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b="1" dirty="0" smtClean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АРМИЯ   СПАРТАНЦЕВ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idx="1"/>
          </p:nvPr>
        </p:nvSpPr>
        <p:spPr>
          <a:xfrm>
            <a:off x="4859338" y="1412875"/>
            <a:ext cx="3998912" cy="16684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Спартанцы  впервые    в  мире  ввели  порядок  в действия  воинов - они придумали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ФАЛАНГУ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500563" y="3429000"/>
            <a:ext cx="4286279" cy="302418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Фаланга состояла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8 рядов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тысяче воинов в каждом.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первых ряда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выставляли вперед  копья .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Фаланга врубалась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противника и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уничтожала его.</a:t>
            </a:r>
          </a:p>
        </p:txBody>
      </p:sp>
      <p:pic>
        <p:nvPicPr>
          <p:cNvPr id="44038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0"/>
            <a:ext cx="4090987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Содержимое 8" descr="0_9c9fa_2d64bbaf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313" y="0"/>
            <a:ext cx="112553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8" descr="0_9c9fa_2d64bbaf_X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1100" y="65151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700"/>
                            </p:stCondLst>
                            <p:childTnLst>
                              <p:par>
                                <p:cTn id="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75" y="2071688"/>
            <a:ext cx="7643813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ССЫЛКИ: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http://images.yandex.ru/yandsearch?p=15&amp;text=%D1%81%D0%BF%D0%B0%D1%80%D1%82%D0%B0&amp;img_url=cs9959.vkontakte.ru%2Fu4735050%2F-6%2Fx_1abe437c.jpg&amp;rpt=simage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Содержимое 8" descr="0_9c9fa_2d64bbaf_XL.pn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3" y="0"/>
            <a:ext cx="1125537" cy="11287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8501122" cy="622609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8" descr="0_9c9fa_2d64bbaf_XL.pn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3" y="0"/>
            <a:ext cx="1125537" cy="11287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8" descr="0_9c9fa_2d64bbaf_X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1100" y="65151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429652" cy="57150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МЕСТОПОЛОЖЕНИЕ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sz="quarter" idx="2"/>
          </p:nvPr>
        </p:nvSpPr>
        <p:spPr>
          <a:xfrm>
            <a:off x="5651500" y="4286250"/>
            <a:ext cx="3492500" cy="14319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В конце II тысячелетия до н.э. в Ю. Грецию вторглись дорийцы.</a:t>
            </a:r>
          </a:p>
          <a:p>
            <a:pPr>
              <a:buFontTx/>
              <a:buNone/>
              <a:defRPr/>
            </a:pPr>
            <a:endParaRPr lang="ru-RU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3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357313"/>
            <a:ext cx="5189538" cy="47355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00688" y="2071688"/>
            <a:ext cx="3429000" cy="2233612"/>
          </a:xfrm>
        </p:spPr>
        <p:txBody>
          <a:bodyPr/>
          <a:lstStyle/>
          <a:p>
            <a:pPr marL="0" indent="0">
              <a:defRPr/>
            </a:pPr>
            <a:r>
              <a:rPr lang="ru-RU" sz="20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В долине реки </a:t>
            </a:r>
            <a:r>
              <a:rPr lang="ru-RU" sz="20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Еврот</a:t>
            </a:r>
            <a:r>
              <a:rPr lang="ru-RU" sz="20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в области </a:t>
            </a:r>
            <a:r>
              <a:rPr lang="ru-RU" sz="20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Лаконии</a:t>
            </a:r>
            <a:r>
              <a:rPr lang="ru-RU" sz="20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несколько соседних поселений объединились и стали называться Спартой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2124075" y="4005263"/>
            <a:ext cx="4968875" cy="215900"/>
          </a:xfrm>
          <a:prstGeom prst="line">
            <a:avLst/>
          </a:prstGeom>
          <a:noFill/>
          <a:ln w="41275">
            <a:solidFill>
              <a:schemeClr val="bg1"/>
            </a:solidFill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14313" y="6143625"/>
            <a:ext cx="56435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Завоеватели-дорийцы покорили местное население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и превратили их в своих рабов</a:t>
            </a:r>
          </a:p>
        </p:txBody>
      </p:sp>
      <p:pic>
        <p:nvPicPr>
          <p:cNvPr id="9" name="Содержимое 8" descr="0_9c9fa_2d64bbaf_XL.pn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3" y="0"/>
            <a:ext cx="1125537" cy="11287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8" descr="0_9c9fa_2d64bbaf_X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1100" y="65151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5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15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99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CC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2" grpId="0" build="p"/>
      <p:bldP spid="11273" grpId="0" animBg="1"/>
      <p:bldP spid="11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57158" y="1500174"/>
            <a:ext cx="3671887" cy="936625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643570" y="1500174"/>
            <a:ext cx="3167063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214282" y="2786058"/>
            <a:ext cx="2857520" cy="12239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215074" y="2786058"/>
            <a:ext cx="2605076" cy="12239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3203575" y="2565400"/>
            <a:ext cx="2808288" cy="15843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642910" y="4572008"/>
            <a:ext cx="2663825" cy="11525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500430" y="5572140"/>
            <a:ext cx="2520950" cy="10810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6286512" y="4652963"/>
            <a:ext cx="2571768" cy="11334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643042" y="428604"/>
            <a:ext cx="6408738" cy="5032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38" y="500063"/>
            <a:ext cx="37830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ГОСУДАРСТВА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8625" y="1643063"/>
            <a:ext cx="3571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Покорение дорийцами местного</a:t>
            </a: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населения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Лаконии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 в. до н. э.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5000" y="1785938"/>
            <a:ext cx="30003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Завоевание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Месении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до н. э.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14688" y="2928938"/>
            <a:ext cx="278606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 </a:t>
            </a:r>
          </a:p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«государство-казарма»</a:t>
            </a:r>
          </a:p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 конца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до н. э.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15063" y="3071813"/>
            <a:ext cx="2643187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всегда быть</a:t>
            </a: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готовыми подавить</a:t>
            </a: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сопротивление и мятеж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4313" y="2857500"/>
            <a:ext cx="278606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порабощенного</a:t>
            </a: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населения превышает </a:t>
            </a: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 граждан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1500" y="4714875"/>
            <a:ext cx="27146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Особый образ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 и воспитания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29375" y="4714875"/>
            <a:ext cx="2286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Изоляция от других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полисов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43313" y="5929313"/>
            <a:ext cx="22748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Упадок культуры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3000375" y="928688"/>
            <a:ext cx="1714500" cy="5715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214938" y="928688"/>
            <a:ext cx="1714500" cy="5715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1535113" y="2606675"/>
            <a:ext cx="357188" cy="158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7323138" y="2606675"/>
            <a:ext cx="357188" cy="158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1429544" y="4287044"/>
            <a:ext cx="569912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430294" y="4356894"/>
            <a:ext cx="571500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0" idx="1"/>
          </p:cNvCxnSpPr>
          <p:nvPr/>
        </p:nvCxnSpPr>
        <p:spPr>
          <a:xfrm>
            <a:off x="2000250" y="5715000"/>
            <a:ext cx="1500188" cy="39846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0" idx="3"/>
          </p:cNvCxnSpPr>
          <p:nvPr/>
        </p:nvCxnSpPr>
        <p:spPr>
          <a:xfrm rot="10800000" flipV="1">
            <a:off x="6021388" y="5786438"/>
            <a:ext cx="1550987" cy="32702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Содержимое 8" descr="0_9c9fa_2d64bbaf_X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313" y="0"/>
            <a:ext cx="112553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Содержимое 8" descr="0_9c9fa_2d64bbaf_X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1100" y="65151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7315200" cy="86834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В СПАРТЕ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57298"/>
            <a:ext cx="4537075" cy="1063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buFontTx/>
              <a:buNone/>
              <a:defRPr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царя-АРХАГЕТА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всегда находится в Спарте для подавления возможного мятежа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876230" y="2920197"/>
            <a:ext cx="3152914" cy="95410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ГЕРУСИЯ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мужчин старше 60 лет, 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пожизненно</a:t>
            </a: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1285852" y="4435446"/>
            <a:ext cx="2571767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ПЯТЬ ЭФОРОВ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370" name="Rectangle 58"/>
          <p:cNvSpPr>
            <a:spLocks noChangeArrowheads="1"/>
          </p:cNvSpPr>
          <p:nvPr/>
        </p:nvSpPr>
        <p:spPr bwMode="auto">
          <a:xfrm>
            <a:off x="1270017" y="5569343"/>
            <a:ext cx="2512932" cy="6771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АПЕЛЛА</a:t>
            </a:r>
          </a:p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(народное собрание) </a:t>
            </a:r>
          </a:p>
        </p:txBody>
      </p:sp>
      <p:sp>
        <p:nvSpPr>
          <p:cNvPr id="13371" name="Rectangle 59"/>
          <p:cNvSpPr>
            <a:spLocks noChangeArrowheads="1"/>
          </p:cNvSpPr>
          <p:nvPr/>
        </p:nvSpPr>
        <p:spPr bwMode="auto">
          <a:xfrm>
            <a:off x="4813300" y="5357813"/>
            <a:ext cx="4330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Объявляло войну, заключало мир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Голосовало по всем вопросам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силой голоса </a:t>
            </a:r>
          </a:p>
        </p:txBody>
      </p:sp>
      <p:sp>
        <p:nvSpPr>
          <p:cNvPr id="13372" name="Rectangle 60"/>
          <p:cNvSpPr>
            <a:spLocks noChangeArrowheads="1"/>
          </p:cNvSpPr>
          <p:nvPr/>
        </p:nvSpPr>
        <p:spPr bwMode="auto">
          <a:xfrm>
            <a:off x="4857750" y="4214813"/>
            <a:ext cx="4000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Занимались повседневными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государственными делами </a:t>
            </a:r>
          </a:p>
        </p:txBody>
      </p:sp>
      <p:sp>
        <p:nvSpPr>
          <p:cNvPr id="13373" name="Rectangle 61"/>
          <p:cNvSpPr>
            <a:spLocks noChangeArrowheads="1"/>
          </p:cNvSpPr>
          <p:nvPr/>
        </p:nvSpPr>
        <p:spPr bwMode="auto">
          <a:xfrm>
            <a:off x="4857750" y="3071813"/>
            <a:ext cx="4071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Вырабатывала решения 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народного собрания </a:t>
            </a:r>
          </a:p>
        </p:txBody>
      </p:sp>
      <p:sp>
        <p:nvSpPr>
          <p:cNvPr id="13374" name="Rectangle 62"/>
          <p:cNvSpPr>
            <a:spLocks noChangeArrowheads="1"/>
          </p:cNvSpPr>
          <p:nvPr/>
        </p:nvSpPr>
        <p:spPr bwMode="auto">
          <a:xfrm>
            <a:off x="5000625" y="1571625"/>
            <a:ext cx="4143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Возглавляли войско 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Совершали жертвоприношения </a:t>
            </a:r>
          </a:p>
        </p:txBody>
      </p:sp>
      <p:sp>
        <p:nvSpPr>
          <p:cNvPr id="13376" name="AutoShape 64"/>
          <p:cNvSpPr>
            <a:spLocks noChangeArrowheads="1"/>
          </p:cNvSpPr>
          <p:nvPr/>
        </p:nvSpPr>
        <p:spPr bwMode="auto">
          <a:xfrm>
            <a:off x="1763713" y="2492375"/>
            <a:ext cx="12954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77" name="AutoShape 65"/>
          <p:cNvSpPr>
            <a:spLocks noChangeArrowheads="1"/>
          </p:cNvSpPr>
          <p:nvPr/>
        </p:nvSpPr>
        <p:spPr bwMode="auto">
          <a:xfrm>
            <a:off x="1763713" y="3933825"/>
            <a:ext cx="12954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78" name="AutoShape 66"/>
          <p:cNvSpPr>
            <a:spLocks noChangeArrowheads="1"/>
          </p:cNvSpPr>
          <p:nvPr/>
        </p:nvSpPr>
        <p:spPr bwMode="auto">
          <a:xfrm>
            <a:off x="1835150" y="5084763"/>
            <a:ext cx="12954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4" name="Содержимое 8" descr="0_9c9fa_2d64bbaf_X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313" y="0"/>
            <a:ext cx="112553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Содержимое 8" descr="0_9c9fa_2d64bbaf_X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1100" y="65151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1" grpId="0"/>
      <p:bldP spid="13372" grpId="0"/>
      <p:bldP spid="13373" grpId="0"/>
      <p:bldP spid="133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364163" y="1844675"/>
            <a:ext cx="3455987" cy="5746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ПЕРИЭКИ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95288" y="1844675"/>
            <a:ext cx="4105275" cy="504825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СПАРТАНЦЫ (СПАРТИАТЫ)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000364" y="2714620"/>
            <a:ext cx="3024188" cy="576263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ИЛОТЫ</a:t>
            </a: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642910" y="2928934"/>
            <a:ext cx="1873250" cy="18002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ОБЛАДАЛИ </a:t>
            </a:r>
          </a:p>
          <a:p>
            <a:pPr algn="ctr">
              <a:defRPr/>
            </a:pPr>
            <a:r>
              <a:rPr lang="ru-RU" b="1" dirty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</a:t>
            </a:r>
          </a:p>
          <a:p>
            <a:pPr algn="ctr">
              <a:defRPr/>
            </a:pPr>
            <a:r>
              <a:rPr lang="ru-RU" b="1" dirty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ПРАВАМИ</a:t>
            </a: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6357950" y="3000372"/>
            <a:ext cx="2392349" cy="20891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Сохранили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личную свободу,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не принимали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участия в управлении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государством</a:t>
            </a: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3428992" y="3929066"/>
            <a:ext cx="2643206" cy="2357502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местные жители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Древней Спарты,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покорённые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спартанцами.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Государственные рабы,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прикреплённые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участкам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214290"/>
            <a:ext cx="714380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СПАРТАНСКОЕ ОБЩЕСТВО </a:t>
            </a:r>
            <a:r>
              <a:rPr lang="ru-RU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 ЕГО ЗАНЯТИЯ</a:t>
            </a:r>
            <a:endParaRPr lang="ru-RU" sz="2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213644" y="2642394"/>
            <a:ext cx="571500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7287419" y="2713831"/>
            <a:ext cx="571500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429919" y="3642519"/>
            <a:ext cx="571500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Содержимое 8" descr="0_9c9fa_2d64bbaf_XL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3" y="0"/>
            <a:ext cx="1125537" cy="11287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Содержимое 8" descr="0_9c9fa_2d64bbaf_X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1100" y="65151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" y="1214438"/>
            <a:ext cx="3570288" cy="26955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429132"/>
            <a:ext cx="2362200" cy="207170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211638" y="260350"/>
            <a:ext cx="4537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Гимнастические и военные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упражнения- основные занятия 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спартанцев. Цель этих занятий-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подготовиться к военной службе.</a:t>
            </a:r>
          </a:p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140200" y="2205038"/>
            <a:ext cx="48244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Крепостных стен Спарта не имела.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жители утверждали,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единственной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надёжной защитой города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являются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камни, а храбрые мужчины.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79388" y="4221163"/>
            <a:ext cx="54721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 напоминала военный лагерь,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никому не разрешалось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жить, как он хочет.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Спартанцам запрещалось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заниматься торговлей и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ремёслами, всякий ручной труд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презирался.</a:t>
            </a:r>
          </a:p>
        </p:txBody>
      </p:sp>
      <p:pic>
        <p:nvPicPr>
          <p:cNvPr id="7" name="Содержимое 8" descr="0_9c9fa_2d64bbaf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313" y="0"/>
            <a:ext cx="112553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8" descr="0_9c9fa_2d64bbaf_X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1100" y="65151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2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6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4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2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8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8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9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4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2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9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build="p"/>
      <p:bldP spid="19466" grpId="0" build="p"/>
      <p:bldP spid="194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5"/>
          <p:cNvSpPr txBox="1">
            <a:spLocks noChangeArrowheads="1"/>
          </p:cNvSpPr>
          <p:nvPr/>
        </p:nvSpPr>
        <p:spPr bwMode="auto">
          <a:xfrm>
            <a:off x="4140200" y="549275"/>
            <a:ext cx="500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0486" name="Picture 6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1285875" y="2071688"/>
            <a:ext cx="6292850" cy="430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403350" y="836613"/>
            <a:ext cx="67691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думаете,  какие были правила поведения в спартанском обществе?</a:t>
            </a:r>
          </a:p>
          <a:p>
            <a:pPr>
              <a:spcBef>
                <a:spcPct val="50000"/>
              </a:spcBef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8" descr="0_9c9fa_2d64bbaf_XL.pn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3" y="0"/>
            <a:ext cx="1125537" cy="11287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8" descr="0_9c9fa_2d64bbaf_X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1100" y="65151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8897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sz="4000" b="1" dirty="0" smtClean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СУРОВОЕ ВОСПИТАНИЕ</a:t>
            </a:r>
          </a:p>
        </p:txBody>
      </p:sp>
      <p:sp>
        <p:nvSpPr>
          <p:cNvPr id="34830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285720" y="4643446"/>
            <a:ext cx="3429024" cy="1981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 не имел права воспитывать своё дитя: Кормилицы младенцев не пеленали, приучали ко всякой пище, отучали от страха перед темнотой и одиночеством</a:t>
            </a:r>
          </a:p>
        </p:txBody>
      </p:sp>
      <p:pic>
        <p:nvPicPr>
          <p:cNvPr id="34832" name="Picture 16" descr="picture"/>
          <p:cNvPicPr preferRelativeResize="0">
            <a:picLocks noGrp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1214438"/>
            <a:ext cx="2189162" cy="30797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1" name="Picture 5" descr="picture"/>
          <p:cNvPicPr preferRelativeResize="0">
            <a:picLocks noGrp="1" noChangeArrowheads="1"/>
          </p:cNvPicPr>
          <p:nvPr>
            <p:ph type="body" sz="half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75" y="1285875"/>
            <a:ext cx="2346325" cy="30781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2066" y="4572008"/>
            <a:ext cx="3714776" cy="200026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Древней Спарте было жестокое правило: новорожденного обследовали и, найдя его болезненным, признавали негодным для жизни и сбрасывали с высокой скалы.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3071802" y="1428736"/>
            <a:ext cx="2714645" cy="23764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Какие воины получались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детей,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воспитанных по спартанским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законам?</a:t>
            </a:r>
          </a:p>
        </p:txBody>
      </p:sp>
      <p:pic>
        <p:nvPicPr>
          <p:cNvPr id="8" name="Содержимое 8" descr="0_9c9fa_2d64bbaf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313" y="0"/>
            <a:ext cx="112553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0_9c9fa_2d64bbaf_XL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1100" y="65151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48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30" grpId="0" animBg="1"/>
      <p:bldP spid="34824" grpId="0" build="p" animBg="1"/>
      <p:bldP spid="34836" grpId="0" animBg="1"/>
    </p:bldLst>
  </p:timing>
</p:sld>
</file>

<file path=ppt/theme/theme1.xml><?xml version="1.0" encoding="utf-8"?>
<a:theme xmlns:a="http://schemas.openxmlformats.org/drawingml/2006/main" name="Тема141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Тема141</Template>
  <TotalTime>847</TotalTime>
  <Words>469</Words>
  <Application>Microsoft Office PowerPoint</Application>
  <PresentationFormat>Экран (4:3)</PresentationFormat>
  <Paragraphs>118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Тема141</vt:lpstr>
      <vt:lpstr>ДРЕВНЯЯ   СПАРТА</vt:lpstr>
      <vt:lpstr>Презентация PowerPoint</vt:lpstr>
      <vt:lpstr>МЕСТОПОЛОЖЕНИЕ</vt:lpstr>
      <vt:lpstr>Презентация PowerPoint</vt:lpstr>
      <vt:lpstr>УПРАВЛЕНИЕ В СПАРТЕ</vt:lpstr>
      <vt:lpstr>Презентация PowerPoint</vt:lpstr>
      <vt:lpstr>Презентация PowerPoint</vt:lpstr>
      <vt:lpstr>Презентация PowerPoint</vt:lpstr>
      <vt:lpstr>СУРОВОЕ ВОСПИТАНИЕ</vt:lpstr>
      <vt:lpstr>СУРОВОЕ   ВОСПИТАНИЕ</vt:lpstr>
      <vt:lpstr>2. Какие качества характера они развивают?</vt:lpstr>
      <vt:lpstr>АРМИЯ   СПАРТАНЦЕВ</vt:lpstr>
      <vt:lpstr>ВООРУЖЕНИЕ СПАРТАНСКОГО ВОИНА СОСТОЯЛО ИЗ:</vt:lpstr>
      <vt:lpstr>АРМИЯ   СПАРТАНЦЕВ</vt:lpstr>
      <vt:lpstr>Презентация PowerPoint</vt:lpstr>
    </vt:vector>
  </TitlesOfParts>
  <Company>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ДРЕВНЯЯ  СПАРТА</dc:title>
  <dc:creator>User</dc:creator>
  <cp:lastModifiedBy>Aдминистратор</cp:lastModifiedBy>
  <cp:revision>205</cp:revision>
  <dcterms:created xsi:type="dcterms:W3CDTF">2005-12-25T14:13:46Z</dcterms:created>
  <dcterms:modified xsi:type="dcterms:W3CDTF">2017-02-28T19:30:52Z</dcterms:modified>
</cp:coreProperties>
</file>