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51" r:id="rId2"/>
  </p:sldMasterIdLst>
  <p:notesMasterIdLst>
    <p:notesMasterId r:id="rId19"/>
  </p:notesMasterIdLst>
  <p:handoutMasterIdLst>
    <p:handoutMasterId r:id="rId20"/>
  </p:handoutMasterIdLst>
  <p:sldIdLst>
    <p:sldId id="259" r:id="rId3"/>
    <p:sldId id="334" r:id="rId4"/>
    <p:sldId id="337" r:id="rId5"/>
    <p:sldId id="336" r:id="rId6"/>
    <p:sldId id="335" r:id="rId7"/>
    <p:sldId id="332" r:id="rId8"/>
    <p:sldId id="322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30" r:id="rId17"/>
    <p:sldId id="345" r:id="rId18"/>
  </p:sldIdLst>
  <p:sldSz cx="9144000" cy="6858000" type="screen4x3"/>
  <p:notesSz cx="6934200" cy="9398000"/>
  <p:custDataLst>
    <p:tags r:id="rId21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4000" b="1" u="sng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9999FF"/>
    <a:srgbClr val="000099"/>
    <a:srgbClr val="99FF66"/>
    <a:srgbClr val="990033"/>
    <a:srgbClr val="FFFF99"/>
    <a:srgbClr val="0066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2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-1459" y="-82"/>
      </p:cViewPr>
      <p:guideLst>
        <p:guide orient="horz" pos="2960"/>
        <p:guide pos="218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200" b="0" u="none">
                <a:effectLst/>
              </a:defRPr>
            </a:lvl1pPr>
          </a:lstStyle>
          <a:p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b="0" u="none">
                <a:effectLst/>
              </a:defRPr>
            </a:lvl1pPr>
          </a:lstStyle>
          <a:p>
            <a:endParaRPr lang="ru-RU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54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200" b="0" u="none">
                <a:effectLst/>
              </a:defRPr>
            </a:lvl1pPr>
          </a:lstStyle>
          <a:p>
            <a:endParaRPr lang="ru-RU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9154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0" u="none">
                <a:effectLst/>
              </a:defRPr>
            </a:lvl1pPr>
          </a:lstStyle>
          <a:p>
            <a:fld id="{A5F79F45-7F71-4718-B1EF-C4C45D615E5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76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8294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8294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9500" y="685800"/>
            <a:ext cx="4775200" cy="3581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294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95800"/>
            <a:ext cx="5105400" cy="4191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295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4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8295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9154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70DA36AA-34CC-4609-935E-ACFFC11EB80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3039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B26BC6-21AA-45B3-B93B-6CD9BBF38043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DBEBFF-0F3F-4646-8F55-BC91190A9F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E70906-55DA-4656-AB01-32D2BAD1DF79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5B204-BA25-4EF7-8002-4D75266F6D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969695-421F-452D-B90F-34554012547E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74A72F-5230-46CB-BA33-3BB89D7D3C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DADE1D1-6886-487D-B9CA-AD9EB0EA3803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0D42DAE-32DE-4941-84BD-B08D969268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AB521C2-283A-4358-B158-A4367AE28ACC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E3428D5-6D9F-4A64-9A91-58F47A055A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442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8944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44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45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46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47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48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4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5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51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52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53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54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5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56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5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58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5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60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61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9462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946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946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8946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9466" name="Rectangle 26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58C9A83-2973-4341-8406-5EE7439CAADD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189467" name="Rectangle 2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89468" name="Rectangle 2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9F933E6-B5B4-4101-A3D0-3C49236E21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8002FAE-EC56-425D-BD86-AF8B3D01D1B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76E3043-A943-4AF0-B294-8C08FDBFC24D}" type="datetime1">
              <a:rPr lang="ru-RU"/>
              <a:pPr/>
              <a:t>28.02.2017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D7078E-ABE3-4B53-AF49-4BAAA2F329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7EAB7C51-8B44-4598-B919-92429B19CC4F}" type="datetime1">
              <a:rPr lang="ru-RU"/>
              <a:pPr/>
              <a:t>28.02.2017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6D3959-6E66-429C-AEF9-FCD1CC83730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0F7207E-CE46-457F-A7A0-B04EFA1B9F58}" type="datetime1">
              <a:rPr lang="ru-RU"/>
              <a:pPr/>
              <a:t>28.02.2017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64AFBB-B426-4791-889A-E877909823B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A8DAA95-7FF9-444B-AB21-3BAE07F637BD}" type="datetime1">
              <a:rPr lang="ru-RU"/>
              <a:pPr/>
              <a:t>28.02.2017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1C7A98-EC1D-4671-8395-2D612677763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3E5F72C-20BC-4CBB-8300-3A20D98C303E}" type="datetime1">
              <a:rPr lang="ru-RU"/>
              <a:pPr/>
              <a:t>28.02.2017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E61693-8233-4696-A1DF-9905E7363D93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E5534-FEAF-4EC7-AFC1-36C6105D1F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B2C898-766B-4C1B-8D74-5A684EF8400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70FF8D2-0244-4C0C-B07E-C8E576911A2C}" type="datetime1">
              <a:rPr lang="ru-RU"/>
              <a:pPr/>
              <a:t>28.02.2017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85A187-3DD7-4EED-A0AD-D6600A8426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73C1B0D-0A73-4587-B9C9-4E6C9EB48096}" type="datetime1">
              <a:rPr lang="ru-RU"/>
              <a:pPr/>
              <a:t>28.02.2017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84EA28-473D-4074-82B9-ECC0CAB68B5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A5B9039-C7A8-4EBD-A663-2312405AEDD3}" type="datetime1">
              <a:rPr lang="ru-RU"/>
              <a:pPr/>
              <a:t>28.02.2017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3A40B1-4926-4FCB-96CA-38C8E7AC447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4D948F2F-0687-4345-87D3-45A68960A426}" type="datetime1">
              <a:rPr lang="ru-RU"/>
              <a:pPr/>
              <a:t>28.02.2017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C59A12-B0B4-4231-B066-B0E038494E1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8F75A0E-14CB-455B-AC9A-A4A2795CDA30}" type="datetime1">
              <a:rPr lang="ru-RU"/>
              <a:pPr/>
              <a:t>28.02.2017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323651-51CC-4A1B-8858-08A1B5FDC45C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D661C-B50E-4796-BF6E-FB8C6D8D7A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096D62-31C5-4D49-B7E7-B6E36A079FC1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26B5E-9DFD-4CF8-A2ED-158D50382E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E30E6A-D7A2-456C-833B-442FC20D4787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7DD7F1-F700-4CC5-8766-0CE3822A6F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82FC64-BA6C-46C8-81CD-C62993021A70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985F4B-3805-4E87-B5C3-12BF59BFC4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D9C59E-0E8F-4186-ADCA-E0772ECFCEC4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F4E27-7EA1-43BB-AF0A-0DFB74041F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33133-315B-4AD1-9C0B-0D6D874F6CDF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CCF01-E980-49F5-A90B-C363AD6155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DC4927-9DAA-4498-8D49-9D472D4C5761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C7336-B8BB-4EBF-A53D-5F592B4B272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400" b="0" u="none">
                <a:effectLst/>
                <a:latin typeface="+mn-lt"/>
              </a:defRPr>
            </a:lvl1pPr>
          </a:lstStyle>
          <a:p>
            <a:fld id="{9B402B14-DED6-419C-BC5C-5C364E20A19D}" type="datetime1">
              <a:rPr lang="ru-RU"/>
              <a:pPr/>
              <a:t>28.02.2017</a:t>
            </a:fld>
            <a:endParaRPr lang="ru-RU"/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 b="0" u="none"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b="0" u="none">
                <a:effectLst/>
                <a:latin typeface="+mn-lt"/>
              </a:defRPr>
            </a:lvl1pPr>
          </a:lstStyle>
          <a:p>
            <a:fld id="{26A487E0-4F0C-4D70-BF43-812ED76508D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74" r:id="rId12"/>
    <p:sldLayoutId id="2147483675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418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88419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0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1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2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3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4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5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6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7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8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9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0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1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2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3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4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5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6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7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8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8439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8440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8441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8442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000" b="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88443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000" b="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946F47A5-AEF4-4FEF-B9C0-E6CBF97025E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88444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000" b="0" u="none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73D9EB02-D205-4CFC-84DA-02CD3290F99A}" type="datetime1">
              <a:rPr lang="ru-RU"/>
              <a:pPr/>
              <a:t>28.02.2017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54" name="Picture 2058" descr="вiii и герб моск гравюра из запис с гербершт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00338" y="1052513"/>
            <a:ext cx="3773487" cy="5518150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</p:spPr>
      </p:pic>
      <p:sp>
        <p:nvSpPr>
          <p:cNvPr id="25606" name="WordArt 6"/>
          <p:cNvSpPr>
            <a:spLocks noChangeArrowheads="1" noChangeShapeType="1" noTextEdit="1"/>
          </p:cNvSpPr>
          <p:nvPr/>
        </p:nvSpPr>
        <p:spPr bwMode="auto">
          <a:xfrm>
            <a:off x="323850" y="908050"/>
            <a:ext cx="8820150" cy="482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57150" cap="sq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/>
                <a:latin typeface="Comic Sans MS"/>
              </a:rPr>
              <a:t>Московская Русь</a:t>
            </a:r>
          </a:p>
          <a:p>
            <a:r>
              <a:rPr lang="ru-RU" sz="3600" kern="10">
                <a:ln w="57150" cap="sq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/>
                <a:latin typeface="Comic Sans MS"/>
              </a:rPr>
              <a:t>как единое  </a:t>
            </a:r>
          </a:p>
          <a:p>
            <a:r>
              <a:rPr lang="ru-RU" sz="3600" kern="10">
                <a:ln w="57150" cap="sq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/>
                <a:latin typeface="Comic Sans MS"/>
              </a:rPr>
              <a:t>централизованное</a:t>
            </a:r>
          </a:p>
          <a:p>
            <a:r>
              <a:rPr lang="ru-RU" sz="3600" kern="10">
                <a:ln w="57150" cap="sq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/>
                <a:latin typeface="Comic Sans MS"/>
              </a:rPr>
              <a:t>государство </a:t>
            </a:r>
          </a:p>
          <a:p>
            <a:r>
              <a:rPr lang="ru-RU" sz="3600" kern="10">
                <a:ln w="57150" cap="sq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/>
                <a:latin typeface="Comic Sans MS"/>
              </a:rPr>
              <a:t>в конце XV-начале XVI в.</a:t>
            </a:r>
          </a:p>
        </p:txBody>
      </p:sp>
      <p:sp>
        <p:nvSpPr>
          <p:cNvPr id="82953" name="Rectangle 2057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3814763" cy="647700"/>
          </a:xfrm>
          <a:solidFill>
            <a:schemeClr val="bg1"/>
          </a:solidFill>
        </p:spPr>
        <p:txBody>
          <a:bodyPr/>
          <a:lstStyle/>
          <a:p>
            <a:r>
              <a:rPr lang="ru-RU" b="1">
                <a:solidFill>
                  <a:srgbClr val="0066FF"/>
                </a:solidFill>
              </a:rPr>
              <a:t>Тема урока: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396" name="Picture 4" descr="герб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6013" y="593725"/>
            <a:ext cx="5022850" cy="6264275"/>
          </a:xfrm>
          <a:prstGeom prst="rect">
            <a:avLst/>
          </a:prstGeom>
          <a:noFill/>
        </p:spPr>
      </p:pic>
      <p:pic>
        <p:nvPicPr>
          <p:cNvPr id="187397" name="Picture 5" descr="Софья Палеолог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18188" y="0"/>
            <a:ext cx="3325812" cy="4392613"/>
          </a:xfrm>
          <a:prstGeom prst="rect">
            <a:avLst/>
          </a:prstGeom>
          <a:noFill/>
        </p:spPr>
      </p:pic>
      <p:sp>
        <p:nvSpPr>
          <p:cNvPr id="187398" name="Rectangle 6"/>
          <p:cNvSpPr>
            <a:spLocks noChangeArrowheads="1"/>
          </p:cNvSpPr>
          <p:nvPr/>
        </p:nvSpPr>
        <p:spPr bwMode="auto">
          <a:xfrm>
            <a:off x="5867400" y="4292600"/>
            <a:ext cx="3276600" cy="504825"/>
          </a:xfrm>
          <a:prstGeom prst="rect">
            <a:avLst/>
          </a:prstGeom>
          <a:solidFill>
            <a:schemeClr val="tx1"/>
          </a:soli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 sz="2400" u="none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Софья Палеолог</a:t>
            </a:r>
          </a:p>
        </p:txBody>
      </p:sp>
      <p:pic>
        <p:nvPicPr>
          <p:cNvPr id="187399" name="Picture 7" descr="печать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411413" cy="2368550"/>
          </a:xfrm>
          <a:prstGeom prst="rect">
            <a:avLst/>
          </a:prstGeom>
          <a:noFill/>
        </p:spPr>
      </p:pic>
      <p:sp>
        <p:nvSpPr>
          <p:cNvPr id="187400" name="WordArt 8"/>
          <p:cNvSpPr>
            <a:spLocks noChangeArrowheads="1" noChangeShapeType="1" noTextEdit="1"/>
          </p:cNvSpPr>
          <p:nvPr/>
        </p:nvSpPr>
        <p:spPr bwMode="auto">
          <a:xfrm>
            <a:off x="5508625" y="5734050"/>
            <a:ext cx="3168650" cy="839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okman Old Style"/>
              </a:rPr>
              <a:t>Россия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r>
              <a:rPr lang="ru-RU" sz="4000" b="1" u="sng">
                <a:solidFill>
                  <a:srgbClr val="0066FF"/>
                </a:solidFill>
              </a:rPr>
              <a:t>Судебник 1497 г.</a:t>
            </a:r>
            <a:r>
              <a:rPr lang="ru-RU" sz="4000"/>
              <a:t> 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229600" cy="5218113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Прочтите исторический документ и ответьте на вопросы:</a:t>
            </a:r>
          </a:p>
          <a:p>
            <a:pPr>
              <a:buFontTx/>
              <a:buNone/>
            </a:pPr>
            <a:endParaRPr lang="ru-RU" sz="1000"/>
          </a:p>
          <a:p>
            <a:r>
              <a:rPr lang="ru-RU" b="1">
                <a:latin typeface="Georgia" pitchFamily="18" charset="0"/>
              </a:rPr>
              <a:t>Почему понадобился общий для всей России Судебник?</a:t>
            </a:r>
          </a:p>
          <a:p>
            <a:pPr>
              <a:buFontTx/>
              <a:buNone/>
            </a:pPr>
            <a:endParaRPr lang="ru-RU" sz="1000" b="1">
              <a:latin typeface="Georgia" pitchFamily="18" charset="0"/>
            </a:endParaRPr>
          </a:p>
          <a:p>
            <a:r>
              <a:rPr lang="ru-RU" b="1">
                <a:latin typeface="Georgia" pitchFamily="18" charset="0"/>
              </a:rPr>
              <a:t>О чем это свидетельствует?</a:t>
            </a:r>
          </a:p>
        </p:txBody>
      </p:sp>
      <p:pic>
        <p:nvPicPr>
          <p:cNvPr id="191492" name="Picture 4" descr="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16725" y="3357563"/>
            <a:ext cx="2178050" cy="3167062"/>
          </a:xfrm>
          <a:prstGeom prst="rect">
            <a:avLst/>
          </a:prstGeom>
          <a:noFill/>
        </p:spPr>
      </p:pic>
      <p:sp>
        <p:nvSpPr>
          <p:cNvPr id="191493" name="Rectangle 5"/>
          <p:cNvSpPr>
            <a:spLocks noChangeArrowheads="1"/>
          </p:cNvSpPr>
          <p:nvPr/>
        </p:nvSpPr>
        <p:spPr bwMode="auto">
          <a:xfrm>
            <a:off x="539750" y="4437063"/>
            <a:ext cx="5616575" cy="1584325"/>
          </a:xfrm>
          <a:prstGeom prst="rect">
            <a:avLst/>
          </a:prstGeom>
          <a:noFill/>
          <a:ln w="57150" cap="rnd">
            <a:solidFill>
              <a:srgbClr val="990033"/>
            </a:solidFill>
            <a:prstDash val="sysDot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 sz="4400" u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Судебник </a:t>
            </a:r>
            <a:r>
              <a:rPr lang="ru-RU" u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 </a:t>
            </a:r>
          </a:p>
          <a:p>
            <a:r>
              <a:rPr lang="ru-RU" u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сборник законов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1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362950" cy="1138238"/>
          </a:xfrm>
        </p:spPr>
        <p:txBody>
          <a:bodyPr/>
          <a:lstStyle/>
          <a:p>
            <a:r>
              <a:rPr lang="ru-RU" sz="4000"/>
              <a:t>Признаки единого централизованного государства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74813"/>
            <a:ext cx="8229600" cy="5183187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ru-RU" b="1"/>
              <a:t>Единый правитель</a:t>
            </a:r>
          </a:p>
          <a:p>
            <a:pPr marL="609600" indent="-609600">
              <a:buFontTx/>
              <a:buNone/>
            </a:pPr>
            <a:endParaRPr lang="ru-RU" sz="1000" b="1"/>
          </a:p>
          <a:p>
            <a:pPr marL="609600" indent="-609600">
              <a:buFontTx/>
              <a:buNone/>
            </a:pPr>
            <a:r>
              <a:rPr lang="ru-RU" b="1"/>
              <a:t>2. Единая территория государства</a:t>
            </a:r>
          </a:p>
          <a:p>
            <a:pPr marL="609600" indent="-609600">
              <a:buFontTx/>
              <a:buNone/>
            </a:pPr>
            <a:endParaRPr lang="ru-RU" sz="1000" b="1"/>
          </a:p>
          <a:p>
            <a:pPr marL="609600" indent="-609600">
              <a:buFontTx/>
              <a:buNone/>
            </a:pPr>
            <a:r>
              <a:rPr lang="ru-RU" b="1"/>
              <a:t>3. Одна столица государства</a:t>
            </a:r>
          </a:p>
          <a:p>
            <a:pPr marL="609600" indent="-609600">
              <a:buFontTx/>
              <a:buNone/>
            </a:pPr>
            <a:endParaRPr lang="ru-RU" sz="1000" b="1"/>
          </a:p>
          <a:p>
            <a:pPr marL="609600" indent="-609600">
              <a:buFontTx/>
              <a:buNone/>
            </a:pPr>
            <a:r>
              <a:rPr lang="ru-RU" b="1"/>
              <a:t>4. Единые законы государства</a:t>
            </a:r>
          </a:p>
          <a:p>
            <a:pPr marL="609600" indent="-609600">
              <a:buFontTx/>
              <a:buNone/>
            </a:pPr>
            <a:endParaRPr lang="ru-RU" sz="1000" b="1"/>
          </a:p>
          <a:p>
            <a:pPr marL="609600" indent="-609600">
              <a:buFontTx/>
              <a:buNone/>
            </a:pPr>
            <a:r>
              <a:rPr lang="ru-RU" b="1"/>
              <a:t>5. Центральные органы власти</a:t>
            </a:r>
          </a:p>
        </p:txBody>
      </p:sp>
      <p:pic>
        <p:nvPicPr>
          <p:cNvPr id="192516" name="Picture 4" descr="шапка Мономаха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9CCBB"/>
              </a:clrFrom>
              <a:clrTo>
                <a:srgbClr val="D9CCB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388" y="3933825"/>
            <a:ext cx="1566862" cy="2016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99FF"/>
            </a:gs>
            <a:gs pos="50000">
              <a:srgbClr val="9999FF">
                <a:gamma/>
                <a:tint val="0"/>
                <a:invGamma/>
              </a:srgbClr>
            </a:gs>
            <a:gs pos="100000">
              <a:srgbClr val="99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525962"/>
          </a:xfrm>
        </p:spPr>
        <p:txBody>
          <a:bodyPr/>
          <a:lstStyle/>
          <a:p>
            <a:r>
              <a:rPr lang="ru-RU" b="1">
                <a:latin typeface="Georgia" pitchFamily="18" charset="0"/>
              </a:rPr>
              <a:t>Боярские усобицы.</a:t>
            </a:r>
          </a:p>
          <a:p>
            <a:pPr>
              <a:buFontTx/>
              <a:buNone/>
            </a:pPr>
            <a:endParaRPr lang="ru-RU" sz="1000" b="1">
              <a:latin typeface="Georgia" pitchFamily="18" charset="0"/>
            </a:endParaRPr>
          </a:p>
          <a:p>
            <a:r>
              <a:rPr lang="ru-RU" b="1">
                <a:latin typeface="Georgia" pitchFamily="18" charset="0"/>
              </a:rPr>
              <a:t>Установление налоговой системы.</a:t>
            </a:r>
          </a:p>
          <a:p>
            <a:pPr>
              <a:buFontTx/>
              <a:buNone/>
            </a:pPr>
            <a:endParaRPr lang="ru-RU" sz="1000" b="1">
              <a:latin typeface="Georgia" pitchFamily="18" charset="0"/>
            </a:endParaRPr>
          </a:p>
          <a:p>
            <a:r>
              <a:rPr lang="ru-RU" b="1">
                <a:latin typeface="Georgia" pitchFamily="18" charset="0"/>
              </a:rPr>
              <a:t>Создание мощного боеспособного войска для защиты территории.</a:t>
            </a:r>
          </a:p>
          <a:p>
            <a:pPr>
              <a:buFontTx/>
              <a:buNone/>
            </a:pPr>
            <a:endParaRPr lang="ru-RU" sz="1000" b="1">
              <a:latin typeface="Georgia" pitchFamily="18" charset="0"/>
            </a:endParaRPr>
          </a:p>
          <a:p>
            <a:r>
              <a:rPr lang="ru-RU" b="1">
                <a:latin typeface="Georgia" pitchFamily="18" charset="0"/>
              </a:rPr>
              <a:t>Слабая власть правителя.</a:t>
            </a:r>
          </a:p>
          <a:p>
            <a:pPr>
              <a:buFontTx/>
              <a:buNone/>
            </a:pPr>
            <a:endParaRPr lang="ru-RU" b="1">
              <a:latin typeface="Georgia" pitchFamily="18" charset="0"/>
            </a:endParaRPr>
          </a:p>
        </p:txBody>
      </p:sp>
      <p:sp>
        <p:nvSpPr>
          <p:cNvPr id="19354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sz="4000"/>
              <a:t>Выделите признаки единого централизованного государства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150" y="1052513"/>
            <a:ext cx="4968875" cy="72072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ru-RU" b="1">
                <a:solidFill>
                  <a:srgbClr val="000099"/>
                </a:solidFill>
              </a:rPr>
              <a:t>Верно – Неверно</a:t>
            </a:r>
          </a:p>
          <a:p>
            <a:pPr algn="ctr">
              <a:buFontTx/>
              <a:buNone/>
            </a:pPr>
            <a:endParaRPr lang="ru-RU" sz="1000" b="1">
              <a:solidFill>
                <a:srgbClr val="000099"/>
              </a:solidFill>
            </a:endParaRPr>
          </a:p>
        </p:txBody>
      </p:sp>
      <p:sp>
        <p:nvSpPr>
          <p:cNvPr id="194566" name="WordArt 6"/>
          <p:cNvSpPr>
            <a:spLocks noChangeArrowheads="1" noChangeShapeType="1" noTextEdit="1"/>
          </p:cNvSpPr>
          <p:nvPr/>
        </p:nvSpPr>
        <p:spPr bwMode="auto">
          <a:xfrm>
            <a:off x="539750" y="0"/>
            <a:ext cx="7272338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b="1" kern="10">
                <a:ln w="9525" cap="sq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FFFF"/>
                </a:solidFill>
                <a:latin typeface="Bookman Old Style"/>
              </a:rPr>
              <a:t>Проверьте себя:</a:t>
            </a:r>
          </a:p>
        </p:txBody>
      </p:sp>
      <p:sp>
        <p:nvSpPr>
          <p:cNvPr id="194567" name="AutoShape 7"/>
          <p:cNvSpPr>
            <a:spLocks noChangeArrowheads="1"/>
          </p:cNvSpPr>
          <p:nvPr/>
        </p:nvSpPr>
        <p:spPr bwMode="auto">
          <a:xfrm>
            <a:off x="0" y="1557338"/>
            <a:ext cx="8640763" cy="316865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spcBef>
                <a:spcPct val="20000"/>
              </a:spcBef>
            </a:pPr>
            <a:r>
              <a:rPr kumimoji="0" lang="ru-RU" i="1" u="none">
                <a:effectLst/>
              </a:rPr>
              <a:t>Иван </a:t>
            </a:r>
            <a:r>
              <a:rPr kumimoji="0" lang="en-US" i="1" u="none">
                <a:effectLst/>
              </a:rPr>
              <a:t>III</a:t>
            </a:r>
            <a:r>
              <a:rPr kumimoji="0" lang="ru-RU" i="1" u="none">
                <a:effectLst/>
              </a:rPr>
              <a:t> принял титул царя Руси.</a:t>
            </a:r>
          </a:p>
          <a:p>
            <a:endParaRPr lang="ru-RU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68" name="AutoShape 8"/>
          <p:cNvSpPr>
            <a:spLocks noChangeArrowheads="1"/>
          </p:cNvSpPr>
          <p:nvPr/>
        </p:nvSpPr>
        <p:spPr bwMode="auto">
          <a:xfrm>
            <a:off x="179388" y="1773238"/>
            <a:ext cx="8640762" cy="316865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spcBef>
                <a:spcPct val="20000"/>
              </a:spcBef>
            </a:pPr>
            <a:r>
              <a:rPr kumimoji="0" lang="ru-RU" i="1" u="none">
                <a:effectLst/>
              </a:rPr>
              <a:t>Боярская дума – 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i="1" u="none">
                <a:effectLst/>
              </a:rPr>
              <a:t>совещательный орган власти 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i="1" u="none">
                <a:effectLst/>
              </a:rPr>
              <a:t>при царе.</a:t>
            </a:r>
            <a:endParaRPr lang="ru-RU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69" name="AutoShape 9"/>
          <p:cNvSpPr>
            <a:spLocks noChangeArrowheads="1"/>
          </p:cNvSpPr>
          <p:nvPr/>
        </p:nvSpPr>
        <p:spPr bwMode="auto">
          <a:xfrm>
            <a:off x="323850" y="1916113"/>
            <a:ext cx="8640763" cy="316865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Признаком единого 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государства является 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раздробленность.</a:t>
            </a:r>
            <a:endParaRPr lang="ru-RU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71" name="AutoShape 11"/>
          <p:cNvSpPr>
            <a:spLocks noChangeArrowheads="1"/>
          </p:cNvSpPr>
          <p:nvPr/>
        </p:nvSpPr>
        <p:spPr bwMode="auto">
          <a:xfrm>
            <a:off x="503238" y="2133600"/>
            <a:ext cx="8640762" cy="316865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При Иване </a:t>
            </a:r>
            <a:r>
              <a:rPr kumimoji="0" lang="en-US" sz="4400" i="1" u="none">
                <a:effectLst/>
              </a:rPr>
              <a:t>II</a:t>
            </a:r>
            <a:r>
              <a:rPr kumimoji="0" lang="ru-RU" sz="4400" i="1" u="none">
                <a:effectLst/>
              </a:rPr>
              <a:t> появились 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символы власти – 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скипетр и держава.</a:t>
            </a:r>
            <a:endParaRPr lang="ru-RU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73" name="AutoShape 13"/>
          <p:cNvSpPr>
            <a:spLocks noChangeArrowheads="1"/>
          </p:cNvSpPr>
          <p:nvPr/>
        </p:nvSpPr>
        <p:spPr bwMode="auto">
          <a:xfrm>
            <a:off x="503238" y="2349500"/>
            <a:ext cx="8640762" cy="316865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Дворец взимал налоги.</a:t>
            </a:r>
            <a:endParaRPr lang="ru-RU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74" name="AutoShape 14"/>
          <p:cNvSpPr>
            <a:spLocks noChangeArrowheads="1"/>
          </p:cNvSpPr>
          <p:nvPr/>
        </p:nvSpPr>
        <p:spPr bwMode="auto">
          <a:xfrm>
            <a:off x="323850" y="2636838"/>
            <a:ext cx="8640763" cy="316865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Судебник  - 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общегосударственный 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орган власти </a:t>
            </a:r>
            <a:endParaRPr lang="ru-RU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75" name="AutoShape 15"/>
          <p:cNvSpPr>
            <a:spLocks noChangeArrowheads="1"/>
          </p:cNvSpPr>
          <p:nvPr/>
        </p:nvSpPr>
        <p:spPr bwMode="auto">
          <a:xfrm>
            <a:off x="250825" y="2781300"/>
            <a:ext cx="8569325" cy="424815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Московское княжество в </a:t>
            </a:r>
            <a:endParaRPr kumimoji="0" lang="en-US" sz="4400" i="1" u="none">
              <a:effectLst/>
            </a:endParaRPr>
          </a:p>
          <a:p>
            <a:pPr eaLnBrk="1" hangingPunct="1">
              <a:spcBef>
                <a:spcPct val="20000"/>
              </a:spcBef>
            </a:pPr>
            <a:r>
              <a:rPr kumimoji="0" lang="en-US" sz="4400" i="1" u="none">
                <a:effectLst/>
              </a:rPr>
              <a:t>XV-XVI </a:t>
            </a:r>
            <a:r>
              <a:rPr kumimoji="0" lang="ru-RU" sz="4400" i="1" u="none">
                <a:effectLst/>
              </a:rPr>
              <a:t>вв. стало 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централизованным </a:t>
            </a:r>
          </a:p>
          <a:p>
            <a:pPr eaLnBrk="1" hangingPunct="1">
              <a:spcBef>
                <a:spcPct val="20000"/>
              </a:spcBef>
            </a:pPr>
            <a:r>
              <a:rPr kumimoji="0" lang="ru-RU" sz="4400" i="1" u="none">
                <a:effectLst/>
              </a:rPr>
              <a:t>государством.</a:t>
            </a:r>
            <a:endParaRPr lang="ru-RU" sz="4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4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4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4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4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4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8" grpId="1" animBg="1"/>
      <p:bldP spid="194569" grpId="0" animBg="1"/>
      <p:bldP spid="194571" grpId="1" animBg="1"/>
      <p:bldP spid="194573" grpId="0" animBg="1"/>
      <p:bldP spid="194574" grpId="0" animBg="1"/>
      <p:bldP spid="19457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692150"/>
            <a:ext cx="9144000" cy="5373688"/>
          </a:xfr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660033"/>
            </a:solidFill>
          </a:ln>
        </p:spPr>
        <p:txBody>
          <a:bodyPr lIns="92075" tIns="46038" rIns="92075" bIns="46038"/>
          <a:lstStyle/>
          <a:p>
            <a:pPr algn="ctr">
              <a:buFontTx/>
              <a:buNone/>
            </a:pPr>
            <a:r>
              <a:rPr lang="ru-RU" sz="2800" b="1">
                <a:latin typeface="Palatino Linotype" pitchFamily="18" charset="0"/>
              </a:rPr>
              <a:t> </a:t>
            </a:r>
          </a:p>
          <a:p>
            <a:pPr algn="ctr">
              <a:buFontTx/>
              <a:buNone/>
            </a:pPr>
            <a:r>
              <a:rPr lang="ru-RU" sz="4000" b="1">
                <a:latin typeface="Palatino Linotype" pitchFamily="18" charset="0"/>
              </a:rPr>
              <a:t>7 правильных ответов - «5»</a:t>
            </a:r>
          </a:p>
          <a:p>
            <a:pPr algn="ctr">
              <a:buFontTx/>
              <a:buNone/>
            </a:pPr>
            <a:endParaRPr lang="ru-RU" sz="4000" b="1">
              <a:latin typeface="Palatino Linotype" pitchFamily="18" charset="0"/>
            </a:endParaRPr>
          </a:p>
          <a:p>
            <a:pPr algn="ctr">
              <a:buFontTx/>
              <a:buNone/>
            </a:pPr>
            <a:r>
              <a:rPr lang="ru-RU" sz="4000" b="1">
                <a:latin typeface="Palatino Linotype" pitchFamily="18" charset="0"/>
              </a:rPr>
              <a:t>6-5  правильных ответов  - «4»</a:t>
            </a:r>
          </a:p>
          <a:p>
            <a:pPr algn="ctr">
              <a:buFontTx/>
              <a:buNone/>
            </a:pPr>
            <a:endParaRPr lang="ru-RU" sz="1400" b="1">
              <a:latin typeface="Palatino Linotype" pitchFamily="18" charset="0"/>
            </a:endParaRPr>
          </a:p>
          <a:p>
            <a:pPr algn="ctr">
              <a:buFontTx/>
              <a:buNone/>
            </a:pPr>
            <a:endParaRPr lang="ru-RU" sz="1400" b="1">
              <a:latin typeface="Palatino Linotype" pitchFamily="18" charset="0"/>
            </a:endParaRPr>
          </a:p>
          <a:p>
            <a:pPr algn="ctr">
              <a:buFontTx/>
              <a:buNone/>
            </a:pPr>
            <a:r>
              <a:rPr lang="ru-RU" sz="4000" b="1">
                <a:latin typeface="Palatino Linotype" pitchFamily="18" charset="0"/>
              </a:rPr>
              <a:t>4-3  правильных ответа - «3»</a:t>
            </a:r>
          </a:p>
          <a:p>
            <a:pPr>
              <a:buFontTx/>
              <a:buNone/>
            </a:pPr>
            <a:endParaRPr lang="ru-RU" b="1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2" grpId="0" build="p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WordArt 4"/>
          <p:cNvSpPr>
            <a:spLocks noChangeArrowheads="1" noChangeShapeType="1" noTextEdit="1"/>
          </p:cNvSpPr>
          <p:nvPr/>
        </p:nvSpPr>
        <p:spPr bwMode="auto">
          <a:xfrm>
            <a:off x="684213" y="404813"/>
            <a:ext cx="8137525" cy="2592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9525" cap="sq">
                  <a:noFill/>
                  <a:round/>
                  <a:headEnd type="none" w="sm" len="sm"/>
                  <a:tailEnd type="none" w="sm" len="sm"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Спасибо за урок</a:t>
            </a:r>
          </a:p>
        </p:txBody>
      </p:sp>
      <p:pic>
        <p:nvPicPr>
          <p:cNvPr id="197637" name="Picture 5" descr="ученик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1916113"/>
            <a:ext cx="1670050" cy="2800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50000">
              <a:srgbClr val="CCFFFF">
                <a:gamma/>
                <a:tint val="0"/>
                <a:invGamma/>
              </a:srgbClr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ru-RU" sz="2400" b="1"/>
              <a:t>Найдите выход из лабиринта, соединив события в хронологическом порядке.</a:t>
            </a:r>
          </a:p>
        </p:txBody>
      </p:sp>
      <p:sp>
        <p:nvSpPr>
          <p:cNvPr id="168965" name="AutoShape 5"/>
          <p:cNvSpPr>
            <a:spLocks noChangeAspect="1" noChangeArrowheads="1"/>
          </p:cNvSpPr>
          <p:nvPr/>
        </p:nvSpPr>
        <p:spPr bwMode="auto">
          <a:xfrm>
            <a:off x="0" y="1196975"/>
            <a:ext cx="9144000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66" name="AutoShape 6"/>
          <p:cNvSpPr>
            <a:spLocks noChangeArrowheads="1"/>
          </p:cNvSpPr>
          <p:nvPr/>
        </p:nvSpPr>
        <p:spPr bwMode="auto">
          <a:xfrm rot="-2800643">
            <a:off x="4990307" y="1021556"/>
            <a:ext cx="887412" cy="3851275"/>
          </a:xfrm>
          <a:prstGeom prst="downArrow">
            <a:avLst>
              <a:gd name="adj1" fmla="val 50000"/>
              <a:gd name="adj2" fmla="val 10849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67" name="AutoShape 7"/>
          <p:cNvSpPr>
            <a:spLocks noChangeArrowheads="1"/>
          </p:cNvSpPr>
          <p:nvPr/>
        </p:nvSpPr>
        <p:spPr bwMode="auto">
          <a:xfrm rot="-17638077">
            <a:off x="4022725" y="2647951"/>
            <a:ext cx="746125" cy="3854450"/>
          </a:xfrm>
          <a:prstGeom prst="downArrow">
            <a:avLst>
              <a:gd name="adj1" fmla="val 50000"/>
              <a:gd name="adj2" fmla="val 129149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68" name="AutoShape 8"/>
          <p:cNvSpPr>
            <a:spLocks noChangeArrowheads="1"/>
          </p:cNvSpPr>
          <p:nvPr/>
        </p:nvSpPr>
        <p:spPr bwMode="auto">
          <a:xfrm rot="-89469602">
            <a:off x="4810125" y="2428875"/>
            <a:ext cx="889000" cy="5022850"/>
          </a:xfrm>
          <a:prstGeom prst="downArrow">
            <a:avLst>
              <a:gd name="adj1" fmla="val 50000"/>
              <a:gd name="adj2" fmla="val 14125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69" name="AutoShape 9"/>
          <p:cNvSpPr>
            <a:spLocks noChangeArrowheads="1"/>
          </p:cNvSpPr>
          <p:nvPr/>
        </p:nvSpPr>
        <p:spPr bwMode="auto">
          <a:xfrm rot="-4835682">
            <a:off x="4813300" y="1143000"/>
            <a:ext cx="887413" cy="4722813"/>
          </a:xfrm>
          <a:prstGeom prst="downArrow">
            <a:avLst>
              <a:gd name="adj1" fmla="val 50000"/>
              <a:gd name="adj2" fmla="val 13305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70" name="AutoShape 10"/>
          <p:cNvSpPr>
            <a:spLocks noChangeArrowheads="1"/>
          </p:cNvSpPr>
          <p:nvPr/>
        </p:nvSpPr>
        <p:spPr bwMode="auto">
          <a:xfrm rot="11312775" flipH="1">
            <a:off x="2743200" y="4638675"/>
            <a:ext cx="4572000" cy="1506538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71" name="AutoShape 11"/>
          <p:cNvSpPr>
            <a:spLocks noChangeArrowheads="1"/>
          </p:cNvSpPr>
          <p:nvPr/>
        </p:nvSpPr>
        <p:spPr bwMode="auto">
          <a:xfrm rot="5012461">
            <a:off x="5323681" y="4125119"/>
            <a:ext cx="2581275" cy="1309688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72" name="Rectangle 12"/>
          <p:cNvSpPr>
            <a:spLocks noChangeArrowheads="1"/>
          </p:cNvSpPr>
          <p:nvPr/>
        </p:nvSpPr>
        <p:spPr bwMode="auto">
          <a:xfrm rot="1898678">
            <a:off x="7315200" y="3778250"/>
            <a:ext cx="1217613" cy="561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73" name="Rectangle 13"/>
          <p:cNvSpPr>
            <a:spLocks noChangeArrowheads="1"/>
          </p:cNvSpPr>
          <p:nvPr/>
        </p:nvSpPr>
        <p:spPr bwMode="auto">
          <a:xfrm rot="-2349326">
            <a:off x="7410450" y="3028950"/>
            <a:ext cx="1217613" cy="573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74" name="AutoShape 14"/>
          <p:cNvSpPr>
            <a:spLocks noChangeArrowheads="1"/>
          </p:cNvSpPr>
          <p:nvPr/>
        </p:nvSpPr>
        <p:spPr bwMode="auto">
          <a:xfrm rot="15018716" flipH="1">
            <a:off x="250031" y="3153569"/>
            <a:ext cx="2589213" cy="1819275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75" name="AutoShape 15"/>
          <p:cNvSpPr>
            <a:spLocks noChangeArrowheads="1"/>
          </p:cNvSpPr>
          <p:nvPr/>
        </p:nvSpPr>
        <p:spPr bwMode="auto">
          <a:xfrm rot="-17433962">
            <a:off x="3738562" y="831851"/>
            <a:ext cx="887413" cy="4113212"/>
          </a:xfrm>
          <a:prstGeom prst="downArrow">
            <a:avLst>
              <a:gd name="adj1" fmla="val 50000"/>
              <a:gd name="adj2" fmla="val 11587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76" name="AutoShape 16"/>
          <p:cNvSpPr>
            <a:spLocks noChangeArrowheads="1"/>
          </p:cNvSpPr>
          <p:nvPr/>
        </p:nvSpPr>
        <p:spPr bwMode="auto">
          <a:xfrm rot="18487957" flipH="1">
            <a:off x="1210469" y="1778794"/>
            <a:ext cx="1847850" cy="1830388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77" name="AutoShape 17"/>
          <p:cNvSpPr>
            <a:spLocks noChangeArrowheads="1"/>
          </p:cNvSpPr>
          <p:nvPr/>
        </p:nvSpPr>
        <p:spPr bwMode="auto">
          <a:xfrm>
            <a:off x="6553200" y="2487613"/>
            <a:ext cx="914400" cy="1146175"/>
          </a:xfrm>
          <a:prstGeom prst="downArrow">
            <a:avLst>
              <a:gd name="adj1" fmla="val 50000"/>
              <a:gd name="adj2" fmla="val 3133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78" name="AutoShape 18"/>
          <p:cNvSpPr>
            <a:spLocks noChangeArrowheads="1"/>
          </p:cNvSpPr>
          <p:nvPr/>
        </p:nvSpPr>
        <p:spPr bwMode="auto">
          <a:xfrm>
            <a:off x="3810000" y="1339850"/>
            <a:ext cx="3048000" cy="1147763"/>
          </a:xfrm>
          <a:custGeom>
            <a:avLst/>
            <a:gdLst>
              <a:gd name="G0" fmla="+- 0 0 0"/>
              <a:gd name="G1" fmla="+- -10682970 0 0"/>
              <a:gd name="G2" fmla="+- 0 0 -1068297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068297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0682970"/>
              <a:gd name="G36" fmla="sin G34 -10682970"/>
              <a:gd name="G37" fmla="+/ -1068297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2395 w 21600"/>
              <a:gd name="T5" fmla="*/ 118 h 21600"/>
              <a:gd name="T6" fmla="*/ 3053 w 21600"/>
              <a:gd name="T7" fmla="*/ 8433 h 21600"/>
              <a:gd name="T8" fmla="*/ 11597 w 21600"/>
              <a:gd name="T9" fmla="*/ 5459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8425" y="5399"/>
                  <a:pt x="6329" y="6951"/>
                  <a:pt x="5635" y="9222"/>
                </a:cubicBezTo>
                <a:lnTo>
                  <a:pt x="471" y="7644"/>
                </a:lnTo>
                <a:cubicBezTo>
                  <a:pt x="1859" y="3102"/>
                  <a:pt x="6050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8979" name="Oval 19"/>
          <p:cNvSpPr>
            <a:spLocks noChangeArrowheads="1"/>
          </p:cNvSpPr>
          <p:nvPr/>
        </p:nvSpPr>
        <p:spPr bwMode="auto">
          <a:xfrm>
            <a:off x="5638800" y="3203575"/>
            <a:ext cx="2286000" cy="100488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2400" b="0" u="none">
                <a:effectLst/>
              </a:rPr>
              <a:t>Москва</a:t>
            </a:r>
            <a:endParaRPr lang="ru-RU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8980" name="Oval 20"/>
          <p:cNvSpPr>
            <a:spLocks noChangeArrowheads="1"/>
          </p:cNvSpPr>
          <p:nvPr/>
        </p:nvSpPr>
        <p:spPr bwMode="auto">
          <a:xfrm>
            <a:off x="5487988" y="1339850"/>
            <a:ext cx="3502025" cy="129063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1600" u="none">
                <a:effectLst/>
              </a:rPr>
              <a:t>Присоединение Твери</a:t>
            </a:r>
          </a:p>
          <a:p>
            <a:r>
              <a:rPr lang="ru-RU" sz="1600" u="none">
                <a:effectLst/>
              </a:rPr>
              <a:t>1485 г.</a:t>
            </a:r>
          </a:p>
          <a:p>
            <a:endParaRPr lang="ru-RU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8981" name="Oval 21"/>
          <p:cNvSpPr>
            <a:spLocks noChangeArrowheads="1"/>
          </p:cNvSpPr>
          <p:nvPr/>
        </p:nvSpPr>
        <p:spPr bwMode="auto">
          <a:xfrm>
            <a:off x="152400" y="2630488"/>
            <a:ext cx="3962400" cy="129063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1600" u="none">
                <a:effectLst/>
              </a:rPr>
              <a:t>Присоединение Пскова</a:t>
            </a:r>
          </a:p>
          <a:p>
            <a:r>
              <a:rPr lang="ru-RU" sz="1600" u="none">
                <a:effectLst/>
              </a:rPr>
              <a:t>1510 г.</a:t>
            </a:r>
          </a:p>
          <a:p>
            <a:endParaRPr lang="ru-RU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8982" name="Oval 22"/>
          <p:cNvSpPr>
            <a:spLocks noChangeArrowheads="1"/>
          </p:cNvSpPr>
          <p:nvPr/>
        </p:nvSpPr>
        <p:spPr bwMode="auto">
          <a:xfrm>
            <a:off x="1066800" y="4208463"/>
            <a:ext cx="3046413" cy="14335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1600" u="none">
                <a:effectLst/>
              </a:rPr>
              <a:t>Присоединение Смоленска</a:t>
            </a:r>
          </a:p>
          <a:p>
            <a:r>
              <a:rPr lang="ru-RU" sz="1600" u="none">
                <a:effectLst/>
              </a:rPr>
              <a:t>1514 г.</a:t>
            </a:r>
          </a:p>
          <a:p>
            <a:endParaRPr lang="ru-RU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8983" name="Oval 23"/>
          <p:cNvSpPr>
            <a:spLocks noChangeArrowheads="1"/>
          </p:cNvSpPr>
          <p:nvPr/>
        </p:nvSpPr>
        <p:spPr bwMode="auto">
          <a:xfrm>
            <a:off x="1219200" y="1196975"/>
            <a:ext cx="3657600" cy="129063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1600" u="none">
                <a:effectLst/>
              </a:rPr>
              <a:t>Присоединение Новгорода</a:t>
            </a:r>
          </a:p>
          <a:p>
            <a:r>
              <a:rPr lang="ru-RU" sz="1600" u="none">
                <a:effectLst/>
              </a:rPr>
              <a:t>1478 г.</a:t>
            </a:r>
            <a:endParaRPr lang="ru-RU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8984" name="Oval 24"/>
          <p:cNvSpPr>
            <a:spLocks noChangeArrowheads="1"/>
          </p:cNvSpPr>
          <p:nvPr/>
        </p:nvSpPr>
        <p:spPr bwMode="auto">
          <a:xfrm>
            <a:off x="5486400" y="5068888"/>
            <a:ext cx="3197225" cy="14335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 sz="1600" u="none">
                <a:effectLst/>
              </a:rPr>
              <a:t>Присоединение Рязани</a:t>
            </a:r>
          </a:p>
          <a:p>
            <a:r>
              <a:rPr lang="ru-RU" sz="1600" u="none">
                <a:effectLst/>
              </a:rPr>
              <a:t>1521 г.</a:t>
            </a:r>
          </a:p>
          <a:p>
            <a:endParaRPr lang="ru-RU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8985" name="AutoShape 25"/>
          <p:cNvSpPr>
            <a:spLocks noChangeArrowheads="1"/>
          </p:cNvSpPr>
          <p:nvPr/>
        </p:nvSpPr>
        <p:spPr bwMode="auto">
          <a:xfrm rot="24908890">
            <a:off x="8287544" y="2593182"/>
            <a:ext cx="346075" cy="865187"/>
          </a:xfrm>
          <a:prstGeom prst="downArrow">
            <a:avLst>
              <a:gd name="adj1" fmla="val 50000"/>
              <a:gd name="adj2" fmla="val 62500"/>
            </a:avLst>
          </a:prstGeom>
          <a:gradFill rotWithShape="1">
            <a:gsLst>
              <a:gs pos="0">
                <a:srgbClr val="000082"/>
              </a:gs>
              <a:gs pos="15000">
                <a:srgbClr val="66008F"/>
              </a:gs>
              <a:gs pos="32499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1">
                <a:srgbClr val="FF0000"/>
              </a:gs>
              <a:gs pos="67501">
                <a:srgbClr val="BA0066"/>
              </a:gs>
              <a:gs pos="85000">
                <a:srgbClr val="66008F"/>
              </a:gs>
              <a:gs pos="100000">
                <a:srgbClr val="000082"/>
              </a:gs>
            </a:gsLst>
            <a:lin ang="27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8986" name="AutoShape 26"/>
          <p:cNvSpPr>
            <a:spLocks noChangeArrowheads="1"/>
          </p:cNvSpPr>
          <p:nvPr/>
        </p:nvSpPr>
        <p:spPr bwMode="auto">
          <a:xfrm rot="18039331">
            <a:off x="8144669" y="3890169"/>
            <a:ext cx="346075" cy="865187"/>
          </a:xfrm>
          <a:prstGeom prst="downArrow">
            <a:avLst>
              <a:gd name="adj1" fmla="val 50000"/>
              <a:gd name="adj2" fmla="val 62500"/>
            </a:avLst>
          </a:prstGeom>
          <a:gradFill rotWithShape="1">
            <a:gsLst>
              <a:gs pos="0">
                <a:srgbClr val="000082"/>
              </a:gs>
              <a:gs pos="15000">
                <a:srgbClr val="66008F"/>
              </a:gs>
              <a:gs pos="32499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1">
                <a:srgbClr val="FF0000"/>
              </a:gs>
              <a:gs pos="67501">
                <a:srgbClr val="BA0066"/>
              </a:gs>
              <a:gs pos="85000">
                <a:srgbClr val="66008F"/>
              </a:gs>
              <a:gs pos="100000">
                <a:srgbClr val="000082"/>
              </a:gs>
            </a:gsLst>
            <a:lin ang="189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1689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1689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689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1689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689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689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000" fill="hold"/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000" fill="hold"/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2000" fill="hold"/>
                                        <p:tgtEl>
                                          <p:spTgt spid="168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68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689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2000" fill="hold"/>
                                        <p:tgtEl>
                                          <p:spTgt spid="1689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689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1689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66FF">
                <a:gamma/>
                <a:tint val="0"/>
                <a:invGamma/>
              </a:srgbClr>
            </a:gs>
            <a:gs pos="100000">
              <a:srgbClr val="0066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86" name="Picture 6" descr="Киевская Русь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619250" y="0"/>
            <a:ext cx="6192838" cy="6858000"/>
          </a:xfrm>
          <a:noFill/>
          <a:ln/>
        </p:spPr>
      </p:pic>
      <p:sp>
        <p:nvSpPr>
          <p:cNvPr id="174084" name="Rectangle 4" descr="Букет"/>
          <p:cNvSpPr>
            <a:spLocks noGrp="1" noChangeArrowheads="1"/>
          </p:cNvSpPr>
          <p:nvPr>
            <p:ph type="title"/>
          </p:nvPr>
        </p:nvSpPr>
        <p:spPr>
          <a:xfrm>
            <a:off x="250825" y="1557338"/>
            <a:ext cx="8229600" cy="1143000"/>
          </a:xfrm>
          <a:blipFill dpi="0" rotWithShape="1">
            <a:blip r:embed="rId3"/>
            <a:srcRect/>
            <a:tile tx="0" ty="0" sx="100000" sy="100000" flip="none" algn="tl"/>
          </a:blipFill>
          <a:ln w="57150">
            <a:solidFill>
              <a:srgbClr val="0066FF"/>
            </a:solidFill>
          </a:ln>
        </p:spPr>
        <p:txBody>
          <a:bodyPr/>
          <a:lstStyle/>
          <a:p>
            <a:r>
              <a:rPr lang="en-US" b="1"/>
              <a:t>IX-XII </a:t>
            </a:r>
            <a:r>
              <a:rPr lang="ru-RU" b="1"/>
              <a:t>в. - Киевская Русь</a:t>
            </a:r>
          </a:p>
        </p:txBody>
      </p:sp>
      <p:grpSp>
        <p:nvGrpSpPr>
          <p:cNvPr id="174099" name="Group 19"/>
          <p:cNvGrpSpPr>
            <a:grpSpLocks/>
          </p:cNvGrpSpPr>
          <p:nvPr/>
        </p:nvGrpSpPr>
        <p:grpSpPr bwMode="auto">
          <a:xfrm>
            <a:off x="2771775" y="188913"/>
            <a:ext cx="2592388" cy="1187450"/>
            <a:chOff x="4257" y="3190"/>
            <a:chExt cx="3202" cy="1448"/>
          </a:xfrm>
        </p:grpSpPr>
        <p:sp>
          <p:nvSpPr>
            <p:cNvPr id="174100" name="AutoShape 20"/>
            <p:cNvSpPr>
              <a:spLocks noChangeArrowheads="1"/>
            </p:cNvSpPr>
            <p:nvPr/>
          </p:nvSpPr>
          <p:spPr bwMode="auto">
            <a:xfrm rot="16200000">
              <a:off x="5398" y="2472"/>
              <a:ext cx="965" cy="2402"/>
            </a:xfrm>
            <a:prstGeom prst="flowChartDelay">
              <a:avLst/>
            </a:prstGeom>
            <a:solidFill>
              <a:srgbClr val="FF0000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101" name="AutoShape 21"/>
            <p:cNvSpPr>
              <a:spLocks noChangeArrowheads="1"/>
            </p:cNvSpPr>
            <p:nvPr/>
          </p:nvSpPr>
          <p:spPr bwMode="auto">
            <a:xfrm>
              <a:off x="4257" y="4021"/>
              <a:ext cx="3202" cy="617"/>
            </a:xfrm>
            <a:prstGeom prst="flowChartTerminator">
              <a:avLst/>
            </a:prstGeom>
            <a:solidFill>
              <a:srgbClr val="990033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26" name="Oval 18"/>
          <p:cNvSpPr>
            <a:spLocks noChangeArrowheads="1"/>
          </p:cNvSpPr>
          <p:nvPr/>
        </p:nvSpPr>
        <p:spPr bwMode="auto">
          <a:xfrm>
            <a:off x="179388" y="260350"/>
            <a:ext cx="4248150" cy="1584325"/>
          </a:xfrm>
          <a:prstGeom prst="ellipse">
            <a:avLst/>
          </a:prstGeom>
          <a:gradFill rotWithShape="1">
            <a:gsLst>
              <a:gs pos="0">
                <a:srgbClr val="66FF99">
                  <a:gamma/>
                  <a:tint val="0"/>
                  <a:invGamma/>
                </a:srgbClr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Новгородская </a:t>
            </a:r>
          </a:p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земля</a:t>
            </a:r>
          </a:p>
        </p:txBody>
      </p:sp>
      <p:sp>
        <p:nvSpPr>
          <p:cNvPr id="171027" name="Oval 19"/>
          <p:cNvSpPr>
            <a:spLocks noChangeArrowheads="1"/>
          </p:cNvSpPr>
          <p:nvPr/>
        </p:nvSpPr>
        <p:spPr bwMode="auto">
          <a:xfrm>
            <a:off x="3959225" y="836613"/>
            <a:ext cx="5184775" cy="2520950"/>
          </a:xfrm>
          <a:prstGeom prst="ellipse">
            <a:avLst/>
          </a:prstGeom>
          <a:gradFill rotWithShape="1">
            <a:gsLst>
              <a:gs pos="0">
                <a:srgbClr val="66FF99">
                  <a:gamma/>
                  <a:tint val="0"/>
                  <a:invGamma/>
                </a:srgbClr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Московское </a:t>
            </a:r>
          </a:p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великое </a:t>
            </a:r>
          </a:p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княжество</a:t>
            </a:r>
          </a:p>
        </p:txBody>
      </p:sp>
      <p:sp>
        <p:nvSpPr>
          <p:cNvPr id="171028" name="Oval 20"/>
          <p:cNvSpPr>
            <a:spLocks noChangeArrowheads="1"/>
          </p:cNvSpPr>
          <p:nvPr/>
        </p:nvSpPr>
        <p:spPr bwMode="auto">
          <a:xfrm>
            <a:off x="0" y="4292600"/>
            <a:ext cx="3743325" cy="1584325"/>
          </a:xfrm>
          <a:prstGeom prst="ellipse">
            <a:avLst/>
          </a:prstGeom>
          <a:gradFill rotWithShape="1">
            <a:gsLst>
              <a:gs pos="0">
                <a:srgbClr val="66FF99">
                  <a:gamma/>
                  <a:tint val="0"/>
                  <a:invGamma/>
                </a:srgbClr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Смоленское </a:t>
            </a:r>
          </a:p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княжество</a:t>
            </a:r>
          </a:p>
        </p:txBody>
      </p:sp>
      <p:sp>
        <p:nvSpPr>
          <p:cNvPr id="171029" name="Oval 21"/>
          <p:cNvSpPr>
            <a:spLocks noChangeArrowheads="1"/>
          </p:cNvSpPr>
          <p:nvPr/>
        </p:nvSpPr>
        <p:spPr bwMode="auto">
          <a:xfrm>
            <a:off x="250825" y="2420938"/>
            <a:ext cx="3851275" cy="1584325"/>
          </a:xfrm>
          <a:prstGeom prst="ellipse">
            <a:avLst/>
          </a:prstGeom>
          <a:gradFill rotWithShape="1">
            <a:gsLst>
              <a:gs pos="0">
                <a:srgbClr val="66FF99">
                  <a:gamma/>
                  <a:tint val="0"/>
                  <a:invGamma/>
                </a:srgbClr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Тверское </a:t>
            </a:r>
          </a:p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княжество</a:t>
            </a:r>
          </a:p>
        </p:txBody>
      </p:sp>
      <p:sp>
        <p:nvSpPr>
          <p:cNvPr id="171030" name="Oval 22"/>
          <p:cNvSpPr>
            <a:spLocks noChangeArrowheads="1"/>
          </p:cNvSpPr>
          <p:nvPr/>
        </p:nvSpPr>
        <p:spPr bwMode="auto">
          <a:xfrm>
            <a:off x="3563938" y="3429000"/>
            <a:ext cx="3708400" cy="1584325"/>
          </a:xfrm>
          <a:prstGeom prst="ellipse">
            <a:avLst/>
          </a:prstGeom>
          <a:gradFill rotWithShape="1">
            <a:gsLst>
              <a:gs pos="0">
                <a:srgbClr val="66FF99">
                  <a:gamma/>
                  <a:tint val="0"/>
                  <a:invGamma/>
                </a:srgbClr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Галицкое </a:t>
            </a:r>
          </a:p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княжество</a:t>
            </a:r>
          </a:p>
        </p:txBody>
      </p:sp>
      <p:sp>
        <p:nvSpPr>
          <p:cNvPr id="171032" name="Oval 24"/>
          <p:cNvSpPr>
            <a:spLocks noChangeArrowheads="1"/>
          </p:cNvSpPr>
          <p:nvPr/>
        </p:nvSpPr>
        <p:spPr bwMode="auto">
          <a:xfrm>
            <a:off x="3635375" y="5273675"/>
            <a:ext cx="3708400" cy="1584325"/>
          </a:xfrm>
          <a:prstGeom prst="ellipse">
            <a:avLst/>
          </a:prstGeom>
          <a:gradFill rotWithShape="1">
            <a:gsLst>
              <a:gs pos="0">
                <a:srgbClr val="66FF99">
                  <a:gamma/>
                  <a:tint val="0"/>
                  <a:invGamma/>
                </a:srgbClr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Рязанское </a:t>
            </a:r>
          </a:p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княжество</a:t>
            </a:r>
          </a:p>
        </p:txBody>
      </p:sp>
      <p:grpSp>
        <p:nvGrpSpPr>
          <p:cNvPr id="171050" name="Group 42"/>
          <p:cNvGrpSpPr>
            <a:grpSpLocks/>
          </p:cNvGrpSpPr>
          <p:nvPr/>
        </p:nvGrpSpPr>
        <p:grpSpPr bwMode="auto">
          <a:xfrm>
            <a:off x="7524750" y="4838700"/>
            <a:ext cx="1957388" cy="2019300"/>
            <a:chOff x="4903" y="2349"/>
            <a:chExt cx="2238" cy="2289"/>
          </a:xfrm>
        </p:grpSpPr>
        <p:pic>
          <p:nvPicPr>
            <p:cNvPr id="171051" name="Picture 43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4903" y="2707"/>
              <a:ext cx="1331" cy="1314"/>
            </a:xfrm>
            <a:prstGeom prst="rect">
              <a:avLst/>
            </a:prstGeom>
            <a:noFill/>
          </p:spPr>
        </p:pic>
        <p:pic>
          <p:nvPicPr>
            <p:cNvPr id="171052" name="Picture 44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5669" y="2349"/>
              <a:ext cx="1331" cy="1314"/>
            </a:xfrm>
            <a:prstGeom prst="rect">
              <a:avLst/>
            </a:prstGeom>
            <a:noFill/>
          </p:spPr>
        </p:pic>
        <p:pic>
          <p:nvPicPr>
            <p:cNvPr id="171053" name="Picture 45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5810" y="3325"/>
              <a:ext cx="1331" cy="1313"/>
            </a:xfrm>
            <a:prstGeom prst="rect">
              <a:avLst/>
            </a:prstGeom>
            <a:noFill/>
          </p:spPr>
        </p:pic>
      </p:grpSp>
      <p:grpSp>
        <p:nvGrpSpPr>
          <p:cNvPr id="171054" name="Group 46"/>
          <p:cNvGrpSpPr>
            <a:grpSpLocks/>
          </p:cNvGrpSpPr>
          <p:nvPr/>
        </p:nvGrpSpPr>
        <p:grpSpPr bwMode="auto">
          <a:xfrm>
            <a:off x="1187450" y="404813"/>
            <a:ext cx="2592388" cy="1187450"/>
            <a:chOff x="4257" y="3190"/>
            <a:chExt cx="3202" cy="1448"/>
          </a:xfrm>
        </p:grpSpPr>
        <p:sp>
          <p:nvSpPr>
            <p:cNvPr id="171055" name="AutoShape 47"/>
            <p:cNvSpPr>
              <a:spLocks noChangeArrowheads="1"/>
            </p:cNvSpPr>
            <p:nvPr/>
          </p:nvSpPr>
          <p:spPr bwMode="auto">
            <a:xfrm rot="16200000">
              <a:off x="5398" y="2472"/>
              <a:ext cx="965" cy="2402"/>
            </a:xfrm>
            <a:prstGeom prst="flowChartDelay">
              <a:avLst/>
            </a:prstGeom>
            <a:solidFill>
              <a:srgbClr val="FF0000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1056" name="AutoShape 48"/>
            <p:cNvSpPr>
              <a:spLocks noChangeArrowheads="1"/>
            </p:cNvSpPr>
            <p:nvPr/>
          </p:nvSpPr>
          <p:spPr bwMode="auto">
            <a:xfrm>
              <a:off x="4257" y="4021"/>
              <a:ext cx="3202" cy="617"/>
            </a:xfrm>
            <a:prstGeom prst="flowChartTerminator">
              <a:avLst/>
            </a:prstGeom>
            <a:solidFill>
              <a:srgbClr val="990033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1057" name="Group 49"/>
          <p:cNvGrpSpPr>
            <a:grpSpLocks/>
          </p:cNvGrpSpPr>
          <p:nvPr/>
        </p:nvGrpSpPr>
        <p:grpSpPr bwMode="auto">
          <a:xfrm>
            <a:off x="5364163" y="1196975"/>
            <a:ext cx="2592387" cy="1187450"/>
            <a:chOff x="4257" y="3190"/>
            <a:chExt cx="3202" cy="1448"/>
          </a:xfrm>
        </p:grpSpPr>
        <p:sp>
          <p:nvSpPr>
            <p:cNvPr id="171058" name="AutoShape 50"/>
            <p:cNvSpPr>
              <a:spLocks noChangeArrowheads="1"/>
            </p:cNvSpPr>
            <p:nvPr/>
          </p:nvSpPr>
          <p:spPr bwMode="auto">
            <a:xfrm rot="16200000">
              <a:off x="5398" y="2472"/>
              <a:ext cx="965" cy="2402"/>
            </a:xfrm>
            <a:prstGeom prst="flowChartDelay">
              <a:avLst/>
            </a:prstGeom>
            <a:solidFill>
              <a:srgbClr val="FF0000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1059" name="AutoShape 51"/>
            <p:cNvSpPr>
              <a:spLocks noChangeArrowheads="1"/>
            </p:cNvSpPr>
            <p:nvPr/>
          </p:nvSpPr>
          <p:spPr bwMode="auto">
            <a:xfrm>
              <a:off x="4257" y="4021"/>
              <a:ext cx="3202" cy="617"/>
            </a:xfrm>
            <a:prstGeom prst="flowChartTerminator">
              <a:avLst/>
            </a:prstGeom>
            <a:solidFill>
              <a:srgbClr val="990033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1060" name="Group 52"/>
          <p:cNvGrpSpPr>
            <a:grpSpLocks/>
          </p:cNvGrpSpPr>
          <p:nvPr/>
        </p:nvGrpSpPr>
        <p:grpSpPr bwMode="auto">
          <a:xfrm>
            <a:off x="323850" y="2205038"/>
            <a:ext cx="1619250" cy="576262"/>
            <a:chOff x="4257" y="3190"/>
            <a:chExt cx="3202" cy="1448"/>
          </a:xfrm>
        </p:grpSpPr>
        <p:sp>
          <p:nvSpPr>
            <p:cNvPr id="171061" name="AutoShape 53"/>
            <p:cNvSpPr>
              <a:spLocks noChangeArrowheads="1"/>
            </p:cNvSpPr>
            <p:nvPr/>
          </p:nvSpPr>
          <p:spPr bwMode="auto">
            <a:xfrm rot="16200000">
              <a:off x="5398" y="2472"/>
              <a:ext cx="965" cy="2402"/>
            </a:xfrm>
            <a:prstGeom prst="flowChartDelay">
              <a:avLst/>
            </a:prstGeom>
            <a:solidFill>
              <a:srgbClr val="FF0000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1062" name="AutoShape 54"/>
            <p:cNvSpPr>
              <a:spLocks noChangeArrowheads="1"/>
            </p:cNvSpPr>
            <p:nvPr/>
          </p:nvSpPr>
          <p:spPr bwMode="auto">
            <a:xfrm>
              <a:off x="4257" y="4021"/>
              <a:ext cx="3202" cy="617"/>
            </a:xfrm>
            <a:prstGeom prst="flowChartTerminator">
              <a:avLst/>
            </a:prstGeom>
            <a:solidFill>
              <a:srgbClr val="990033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1063" name="Group 55"/>
          <p:cNvGrpSpPr>
            <a:grpSpLocks/>
          </p:cNvGrpSpPr>
          <p:nvPr/>
        </p:nvGrpSpPr>
        <p:grpSpPr bwMode="auto">
          <a:xfrm>
            <a:off x="827088" y="4076700"/>
            <a:ext cx="1692275" cy="576263"/>
            <a:chOff x="4257" y="3190"/>
            <a:chExt cx="3202" cy="1448"/>
          </a:xfrm>
        </p:grpSpPr>
        <p:sp>
          <p:nvSpPr>
            <p:cNvPr id="171064" name="AutoShape 56"/>
            <p:cNvSpPr>
              <a:spLocks noChangeArrowheads="1"/>
            </p:cNvSpPr>
            <p:nvPr/>
          </p:nvSpPr>
          <p:spPr bwMode="auto">
            <a:xfrm rot="16200000">
              <a:off x="5398" y="2472"/>
              <a:ext cx="965" cy="2402"/>
            </a:xfrm>
            <a:prstGeom prst="flowChartDelay">
              <a:avLst/>
            </a:prstGeom>
            <a:solidFill>
              <a:srgbClr val="FF0000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1065" name="AutoShape 57"/>
            <p:cNvSpPr>
              <a:spLocks noChangeArrowheads="1"/>
            </p:cNvSpPr>
            <p:nvPr/>
          </p:nvSpPr>
          <p:spPr bwMode="auto">
            <a:xfrm>
              <a:off x="4257" y="4021"/>
              <a:ext cx="3202" cy="617"/>
            </a:xfrm>
            <a:prstGeom prst="flowChartTerminator">
              <a:avLst/>
            </a:prstGeom>
            <a:solidFill>
              <a:srgbClr val="990033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1066" name="Group 58"/>
          <p:cNvGrpSpPr>
            <a:grpSpLocks/>
          </p:cNvGrpSpPr>
          <p:nvPr/>
        </p:nvGrpSpPr>
        <p:grpSpPr bwMode="auto">
          <a:xfrm>
            <a:off x="4572000" y="5084763"/>
            <a:ext cx="1512888" cy="504825"/>
            <a:chOff x="4257" y="3190"/>
            <a:chExt cx="3202" cy="1448"/>
          </a:xfrm>
        </p:grpSpPr>
        <p:sp>
          <p:nvSpPr>
            <p:cNvPr id="171067" name="AutoShape 59"/>
            <p:cNvSpPr>
              <a:spLocks noChangeArrowheads="1"/>
            </p:cNvSpPr>
            <p:nvPr/>
          </p:nvSpPr>
          <p:spPr bwMode="auto">
            <a:xfrm rot="16200000">
              <a:off x="5398" y="2472"/>
              <a:ext cx="965" cy="2402"/>
            </a:xfrm>
            <a:prstGeom prst="flowChartDelay">
              <a:avLst/>
            </a:prstGeom>
            <a:solidFill>
              <a:srgbClr val="FF0000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1068" name="AutoShape 60"/>
            <p:cNvSpPr>
              <a:spLocks noChangeArrowheads="1"/>
            </p:cNvSpPr>
            <p:nvPr/>
          </p:nvSpPr>
          <p:spPr bwMode="auto">
            <a:xfrm>
              <a:off x="4257" y="4021"/>
              <a:ext cx="3202" cy="617"/>
            </a:xfrm>
            <a:prstGeom prst="flowChartTerminator">
              <a:avLst/>
            </a:prstGeom>
            <a:solidFill>
              <a:srgbClr val="990033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1069" name="Group 61"/>
          <p:cNvGrpSpPr>
            <a:grpSpLocks/>
          </p:cNvGrpSpPr>
          <p:nvPr/>
        </p:nvGrpSpPr>
        <p:grpSpPr bwMode="auto">
          <a:xfrm>
            <a:off x="4211638" y="3357563"/>
            <a:ext cx="1512887" cy="431800"/>
            <a:chOff x="4257" y="3190"/>
            <a:chExt cx="3202" cy="1448"/>
          </a:xfrm>
        </p:grpSpPr>
        <p:sp>
          <p:nvSpPr>
            <p:cNvPr id="171070" name="AutoShape 62"/>
            <p:cNvSpPr>
              <a:spLocks noChangeArrowheads="1"/>
            </p:cNvSpPr>
            <p:nvPr/>
          </p:nvSpPr>
          <p:spPr bwMode="auto">
            <a:xfrm rot="16200000">
              <a:off x="5398" y="2472"/>
              <a:ext cx="965" cy="2402"/>
            </a:xfrm>
            <a:prstGeom prst="flowChartDelay">
              <a:avLst/>
            </a:prstGeom>
            <a:solidFill>
              <a:srgbClr val="FF0000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1071" name="AutoShape 63"/>
            <p:cNvSpPr>
              <a:spLocks noChangeArrowheads="1"/>
            </p:cNvSpPr>
            <p:nvPr/>
          </p:nvSpPr>
          <p:spPr bwMode="auto">
            <a:xfrm>
              <a:off x="4257" y="4021"/>
              <a:ext cx="3202" cy="617"/>
            </a:xfrm>
            <a:prstGeom prst="flowChartTerminator">
              <a:avLst/>
            </a:prstGeom>
            <a:solidFill>
              <a:srgbClr val="990033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1072" name="Group 64"/>
          <p:cNvGrpSpPr>
            <a:grpSpLocks/>
          </p:cNvGrpSpPr>
          <p:nvPr/>
        </p:nvGrpSpPr>
        <p:grpSpPr bwMode="auto">
          <a:xfrm>
            <a:off x="7524750" y="5084763"/>
            <a:ext cx="1957388" cy="2019300"/>
            <a:chOff x="4903" y="2349"/>
            <a:chExt cx="2238" cy="2289"/>
          </a:xfrm>
        </p:grpSpPr>
        <p:pic>
          <p:nvPicPr>
            <p:cNvPr id="171073" name="Picture 65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4903" y="2707"/>
              <a:ext cx="1331" cy="1314"/>
            </a:xfrm>
            <a:prstGeom prst="rect">
              <a:avLst/>
            </a:prstGeom>
            <a:noFill/>
          </p:spPr>
        </p:pic>
        <p:pic>
          <p:nvPicPr>
            <p:cNvPr id="171074" name="Picture 66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5669" y="2349"/>
              <a:ext cx="1331" cy="1314"/>
            </a:xfrm>
            <a:prstGeom prst="rect">
              <a:avLst/>
            </a:prstGeom>
            <a:noFill/>
          </p:spPr>
        </p:pic>
        <p:pic>
          <p:nvPicPr>
            <p:cNvPr id="171075" name="Picture 67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5810" y="3325"/>
              <a:ext cx="1331" cy="1313"/>
            </a:xfrm>
            <a:prstGeom prst="rect">
              <a:avLst/>
            </a:prstGeom>
            <a:noFill/>
          </p:spPr>
        </p:pic>
      </p:grpSp>
      <p:grpSp>
        <p:nvGrpSpPr>
          <p:cNvPr id="171076" name="Group 68"/>
          <p:cNvGrpSpPr>
            <a:grpSpLocks/>
          </p:cNvGrpSpPr>
          <p:nvPr/>
        </p:nvGrpSpPr>
        <p:grpSpPr bwMode="auto">
          <a:xfrm>
            <a:off x="7451725" y="4838700"/>
            <a:ext cx="1957388" cy="2019300"/>
            <a:chOff x="4903" y="2349"/>
            <a:chExt cx="2238" cy="2289"/>
          </a:xfrm>
        </p:grpSpPr>
        <p:pic>
          <p:nvPicPr>
            <p:cNvPr id="171077" name="Picture 69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4903" y="2707"/>
              <a:ext cx="1331" cy="1314"/>
            </a:xfrm>
            <a:prstGeom prst="rect">
              <a:avLst/>
            </a:prstGeom>
            <a:noFill/>
          </p:spPr>
        </p:pic>
        <p:pic>
          <p:nvPicPr>
            <p:cNvPr id="171078" name="Picture 70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5669" y="2349"/>
              <a:ext cx="1331" cy="1314"/>
            </a:xfrm>
            <a:prstGeom prst="rect">
              <a:avLst/>
            </a:prstGeom>
            <a:noFill/>
          </p:spPr>
        </p:pic>
        <p:pic>
          <p:nvPicPr>
            <p:cNvPr id="171079" name="Picture 71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5810" y="3325"/>
              <a:ext cx="1331" cy="1313"/>
            </a:xfrm>
            <a:prstGeom prst="rect">
              <a:avLst/>
            </a:prstGeom>
            <a:noFill/>
          </p:spPr>
        </p:pic>
      </p:grpSp>
      <p:grpSp>
        <p:nvGrpSpPr>
          <p:cNvPr id="171080" name="Group 72"/>
          <p:cNvGrpSpPr>
            <a:grpSpLocks/>
          </p:cNvGrpSpPr>
          <p:nvPr/>
        </p:nvGrpSpPr>
        <p:grpSpPr bwMode="auto">
          <a:xfrm>
            <a:off x="6948488" y="4838700"/>
            <a:ext cx="1957387" cy="2019300"/>
            <a:chOff x="4903" y="2349"/>
            <a:chExt cx="2238" cy="2289"/>
          </a:xfrm>
        </p:grpSpPr>
        <p:pic>
          <p:nvPicPr>
            <p:cNvPr id="171081" name="Picture 73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4903" y="2707"/>
              <a:ext cx="1331" cy="1314"/>
            </a:xfrm>
            <a:prstGeom prst="rect">
              <a:avLst/>
            </a:prstGeom>
            <a:noFill/>
          </p:spPr>
        </p:pic>
        <p:pic>
          <p:nvPicPr>
            <p:cNvPr id="171082" name="Picture 74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5669" y="2349"/>
              <a:ext cx="1331" cy="1314"/>
            </a:xfrm>
            <a:prstGeom prst="rect">
              <a:avLst/>
            </a:prstGeom>
            <a:noFill/>
          </p:spPr>
        </p:pic>
        <p:pic>
          <p:nvPicPr>
            <p:cNvPr id="171083" name="Picture 75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5810" y="3325"/>
              <a:ext cx="1331" cy="1313"/>
            </a:xfrm>
            <a:prstGeom prst="rect">
              <a:avLst/>
            </a:prstGeom>
            <a:noFill/>
          </p:spPr>
        </p:pic>
      </p:grpSp>
      <p:grpSp>
        <p:nvGrpSpPr>
          <p:cNvPr id="171084" name="Group 76"/>
          <p:cNvGrpSpPr>
            <a:grpSpLocks/>
          </p:cNvGrpSpPr>
          <p:nvPr/>
        </p:nvGrpSpPr>
        <p:grpSpPr bwMode="auto">
          <a:xfrm>
            <a:off x="6588125" y="3933825"/>
            <a:ext cx="1957388" cy="2019300"/>
            <a:chOff x="4903" y="2349"/>
            <a:chExt cx="2238" cy="2289"/>
          </a:xfrm>
        </p:grpSpPr>
        <p:pic>
          <p:nvPicPr>
            <p:cNvPr id="171085" name="Picture 77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4903" y="2707"/>
              <a:ext cx="1331" cy="1314"/>
            </a:xfrm>
            <a:prstGeom prst="rect">
              <a:avLst/>
            </a:prstGeom>
            <a:noFill/>
          </p:spPr>
        </p:pic>
        <p:pic>
          <p:nvPicPr>
            <p:cNvPr id="171086" name="Picture 78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5669" y="2349"/>
              <a:ext cx="1331" cy="1314"/>
            </a:xfrm>
            <a:prstGeom prst="rect">
              <a:avLst/>
            </a:prstGeom>
            <a:noFill/>
          </p:spPr>
        </p:pic>
        <p:pic>
          <p:nvPicPr>
            <p:cNvPr id="171087" name="Picture 79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5810" y="3325"/>
              <a:ext cx="1331" cy="1313"/>
            </a:xfrm>
            <a:prstGeom prst="rect">
              <a:avLst/>
            </a:prstGeom>
            <a:noFill/>
          </p:spPr>
        </p:pic>
      </p:grpSp>
      <p:grpSp>
        <p:nvGrpSpPr>
          <p:cNvPr id="171088" name="Group 80"/>
          <p:cNvGrpSpPr>
            <a:grpSpLocks/>
          </p:cNvGrpSpPr>
          <p:nvPr/>
        </p:nvGrpSpPr>
        <p:grpSpPr bwMode="auto">
          <a:xfrm>
            <a:off x="7451725" y="4508500"/>
            <a:ext cx="1957388" cy="2019300"/>
            <a:chOff x="4903" y="2349"/>
            <a:chExt cx="2238" cy="2289"/>
          </a:xfrm>
        </p:grpSpPr>
        <p:pic>
          <p:nvPicPr>
            <p:cNvPr id="171089" name="Picture 81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4903" y="2707"/>
              <a:ext cx="1331" cy="1314"/>
            </a:xfrm>
            <a:prstGeom prst="rect">
              <a:avLst/>
            </a:prstGeom>
            <a:noFill/>
          </p:spPr>
        </p:pic>
        <p:pic>
          <p:nvPicPr>
            <p:cNvPr id="171090" name="Picture 82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5669" y="2349"/>
              <a:ext cx="1331" cy="1314"/>
            </a:xfrm>
            <a:prstGeom prst="rect">
              <a:avLst/>
            </a:prstGeom>
            <a:noFill/>
          </p:spPr>
        </p:pic>
        <p:pic>
          <p:nvPicPr>
            <p:cNvPr id="171091" name="Picture 83" descr="монгол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2701"/>
            <a:stretch>
              <a:fillRect/>
            </a:stretch>
          </p:blipFill>
          <p:spPr bwMode="auto">
            <a:xfrm>
              <a:off x="5810" y="3325"/>
              <a:ext cx="1331" cy="1313"/>
            </a:xfrm>
            <a:prstGeom prst="rect">
              <a:avLst/>
            </a:prstGeom>
            <a:noFill/>
          </p:spPr>
        </p:pic>
      </p:grpSp>
      <p:sp>
        <p:nvSpPr>
          <p:cNvPr id="171033" name="Rectangle 25" descr="Букет"/>
          <p:cNvSpPr>
            <a:spLocks noChangeArrowheads="1"/>
          </p:cNvSpPr>
          <p:nvPr/>
        </p:nvSpPr>
        <p:spPr bwMode="auto">
          <a:xfrm>
            <a:off x="1547813" y="333375"/>
            <a:ext cx="6408737" cy="20161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57150" cap="sq">
            <a:solidFill>
              <a:srgbClr val="0066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</a:rPr>
              <a:t>XIII-XIV</a:t>
            </a:r>
            <a:r>
              <a:rPr lang="ru-RU" sz="4400">
                <a:effectLst>
                  <a:outerShdw blurRad="38100" dist="38100" dir="2700000" algn="tl">
                    <a:srgbClr val="FFFFFF"/>
                  </a:outerShdw>
                </a:effectLst>
              </a:rPr>
              <a:t> вв</a:t>
            </a:r>
          </a:p>
          <a:p>
            <a:r>
              <a:rPr lang="ru-RU" sz="4400">
                <a:effectLst>
                  <a:outerShdw blurRad="38100" dist="38100" dir="2700000" algn="tl">
                    <a:srgbClr val="FFFFFF"/>
                  </a:outerShdw>
                </a:effectLst>
              </a:rPr>
              <a:t>- политическая </a:t>
            </a:r>
          </a:p>
          <a:p>
            <a:r>
              <a:rPr lang="ru-RU" sz="4400">
                <a:effectLst>
                  <a:outerShdw blurRad="38100" dist="38100" dir="2700000" algn="tl">
                    <a:srgbClr val="FFFFFF"/>
                  </a:outerShdw>
                </a:effectLst>
              </a:rPr>
              <a:t>раздробленность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7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7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7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90751E-6 L -0.14635 -0.0272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71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00" y="-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00578E-6 L -0.54791 -0.1634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710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00" y="-8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56647E-6 L -0.2118 -0.3463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71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17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08092E-6 L -0.66614 -0.4048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71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300" y="-20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00578E-6 L -0.05191 -0.53064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71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0" y="-2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90751E-6 L -0.46927 -0.6878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71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00" y="-3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FF"/>
            </a:gs>
            <a:gs pos="50000">
              <a:srgbClr val="0066FF">
                <a:gamma/>
                <a:tint val="0"/>
                <a:invGamma/>
              </a:srgbClr>
            </a:gs>
            <a:gs pos="100000">
              <a:srgbClr val="00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999" name="Picture 15" descr="карта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619250" y="0"/>
            <a:ext cx="6089650" cy="6858000"/>
          </a:xfrm>
          <a:noFill/>
          <a:ln/>
        </p:spPr>
      </p:pic>
      <p:sp>
        <p:nvSpPr>
          <p:cNvPr id="170000" name="Rectangle 16" descr="Букет"/>
          <p:cNvSpPr>
            <a:spLocks noChangeArrowheads="1"/>
          </p:cNvSpPr>
          <p:nvPr/>
        </p:nvSpPr>
        <p:spPr bwMode="auto">
          <a:xfrm>
            <a:off x="539750" y="260350"/>
            <a:ext cx="8064500" cy="129698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kumimoji="0" lang="en-US" sz="4400" u="none">
                <a:solidFill>
                  <a:schemeClr val="tx2"/>
                </a:solidFill>
                <a:effectLst/>
                <a:latin typeface="Arial" charset="0"/>
              </a:rPr>
              <a:t>XV - XVI </a:t>
            </a:r>
            <a:r>
              <a:rPr kumimoji="0" lang="ru-RU" sz="4400" u="none">
                <a:solidFill>
                  <a:schemeClr val="tx2"/>
                </a:solidFill>
                <a:effectLst/>
                <a:latin typeface="Arial" charset="0"/>
              </a:rPr>
              <a:t>в. – </a:t>
            </a:r>
            <a:br>
              <a:rPr kumimoji="0" lang="ru-RU" sz="4400" u="none">
                <a:solidFill>
                  <a:schemeClr val="tx2"/>
                </a:solidFill>
                <a:effectLst/>
                <a:latin typeface="Arial" charset="0"/>
              </a:rPr>
            </a:br>
            <a:r>
              <a:rPr kumimoji="0" lang="ru-RU" sz="4400" u="none">
                <a:solidFill>
                  <a:schemeClr val="tx2"/>
                </a:solidFill>
                <a:effectLst/>
                <a:latin typeface="Arial" charset="0"/>
              </a:rPr>
              <a:t>Московская Русь</a:t>
            </a:r>
          </a:p>
        </p:txBody>
      </p:sp>
      <p:pic>
        <p:nvPicPr>
          <p:cNvPr id="170002" name="Picture 18" descr="монгол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701"/>
          <a:stretch>
            <a:fillRect/>
          </a:stretch>
        </p:blipFill>
        <p:spPr bwMode="auto">
          <a:xfrm>
            <a:off x="7019925" y="4292600"/>
            <a:ext cx="1547813" cy="1584325"/>
          </a:xfrm>
          <a:prstGeom prst="rect">
            <a:avLst/>
          </a:prstGeom>
          <a:noFill/>
        </p:spPr>
      </p:pic>
      <p:pic>
        <p:nvPicPr>
          <p:cNvPr id="170003" name="Picture 19" descr="монгол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701"/>
          <a:stretch>
            <a:fillRect/>
          </a:stretch>
        </p:blipFill>
        <p:spPr bwMode="auto">
          <a:xfrm>
            <a:off x="7596188" y="5273675"/>
            <a:ext cx="1547812" cy="1584325"/>
          </a:xfrm>
          <a:prstGeom prst="rect">
            <a:avLst/>
          </a:prstGeom>
          <a:noFill/>
        </p:spPr>
      </p:pic>
      <p:pic>
        <p:nvPicPr>
          <p:cNvPr id="170004" name="Picture 20" descr="монгол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701"/>
          <a:stretch>
            <a:fillRect/>
          </a:stretch>
        </p:blipFill>
        <p:spPr bwMode="auto">
          <a:xfrm>
            <a:off x="5651500" y="5013325"/>
            <a:ext cx="1547813" cy="1584325"/>
          </a:xfrm>
          <a:prstGeom prst="rect">
            <a:avLst/>
          </a:prstGeom>
          <a:noFill/>
        </p:spPr>
      </p:pic>
      <p:sp>
        <p:nvSpPr>
          <p:cNvPr id="170005" name="AutoShape 21"/>
          <p:cNvSpPr>
            <a:spLocks noChangeArrowheads="1"/>
          </p:cNvSpPr>
          <p:nvPr/>
        </p:nvSpPr>
        <p:spPr bwMode="auto">
          <a:xfrm rot="-3792655">
            <a:off x="5727701" y="3352800"/>
            <a:ext cx="1452562" cy="1747837"/>
          </a:xfrm>
          <a:prstGeom prst="downArrow">
            <a:avLst>
              <a:gd name="adj1" fmla="val 50000"/>
              <a:gd name="adj2" fmla="val 30082"/>
            </a:avLst>
          </a:prstGeom>
          <a:solidFill>
            <a:srgbClr val="0066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0006" name="AutoShape 22"/>
          <p:cNvSpPr>
            <a:spLocks noChangeArrowheads="1"/>
          </p:cNvSpPr>
          <p:nvPr/>
        </p:nvSpPr>
        <p:spPr bwMode="auto">
          <a:xfrm rot="16200000">
            <a:off x="3132137" y="1700213"/>
            <a:ext cx="792163" cy="1944688"/>
          </a:xfrm>
          <a:prstGeom prst="flowChartDelay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0007" name="AutoShape 23"/>
          <p:cNvSpPr>
            <a:spLocks noChangeArrowheads="1"/>
          </p:cNvSpPr>
          <p:nvPr/>
        </p:nvSpPr>
        <p:spPr bwMode="auto">
          <a:xfrm>
            <a:off x="2124075" y="2997200"/>
            <a:ext cx="2592388" cy="504825"/>
          </a:xfrm>
          <a:prstGeom prst="flowChartTerminator">
            <a:avLst/>
          </a:prstGeom>
          <a:solidFill>
            <a:srgbClr val="9900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>
                <a:gamma/>
                <a:tint val="0"/>
                <a:invGamma/>
              </a:srgbClr>
            </a:gs>
            <a:gs pos="50000">
              <a:srgbClr val="FFFF99"/>
            </a:gs>
            <a:gs pos="100000">
              <a:srgbClr val="FFFF99">
                <a:gamma/>
                <a:tint val="0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276475"/>
            <a:ext cx="1800225" cy="1406525"/>
          </a:xfrm>
        </p:spPr>
        <p:txBody>
          <a:bodyPr/>
          <a:lstStyle/>
          <a:p>
            <a:pPr>
              <a:buFontTx/>
              <a:buNone/>
            </a:pPr>
            <a:r>
              <a:rPr lang="ru-RU" b="1"/>
              <a:t>Захват</a:t>
            </a:r>
          </a:p>
          <a:p>
            <a:pPr>
              <a:buFontTx/>
              <a:buNone/>
            </a:pPr>
            <a:r>
              <a:rPr lang="ru-RU" b="1"/>
              <a:t>Рязани</a:t>
            </a:r>
          </a:p>
        </p:txBody>
      </p:sp>
      <p:sp>
        <p:nvSpPr>
          <p:cNvPr id="161796" name="Rectangle 4"/>
          <p:cNvSpPr>
            <a:spLocks noChangeArrowheads="1"/>
          </p:cNvSpPr>
          <p:nvPr/>
        </p:nvSpPr>
        <p:spPr bwMode="auto">
          <a:xfrm>
            <a:off x="395288" y="1484313"/>
            <a:ext cx="1727200" cy="720725"/>
          </a:xfrm>
          <a:prstGeom prst="rect">
            <a:avLst/>
          </a:prstGeom>
          <a:solidFill>
            <a:srgbClr val="99FF6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 u="none">
                <a:effectLst>
                  <a:outerShdw blurRad="38100" dist="38100" dir="2700000" algn="tl">
                    <a:srgbClr val="FFFFFF"/>
                  </a:outerShdw>
                </a:effectLst>
              </a:rPr>
              <a:t>1237 г.</a:t>
            </a:r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2268538" y="2060575"/>
            <a:ext cx="1800225" cy="720725"/>
          </a:xfrm>
          <a:prstGeom prst="rect">
            <a:avLst/>
          </a:prstGeom>
          <a:solidFill>
            <a:srgbClr val="99FF6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 u="none">
                <a:effectLst>
                  <a:outerShdw blurRad="38100" dist="38100" dir="2700000" algn="tl">
                    <a:srgbClr val="FFFFFF"/>
                  </a:outerShdw>
                </a:effectLst>
              </a:rPr>
              <a:t>1240 г.</a:t>
            </a:r>
          </a:p>
        </p:txBody>
      </p:sp>
      <p:sp>
        <p:nvSpPr>
          <p:cNvPr id="161798" name="Rectangle 6"/>
          <p:cNvSpPr>
            <a:spLocks noChangeArrowheads="1"/>
          </p:cNvSpPr>
          <p:nvPr/>
        </p:nvSpPr>
        <p:spPr bwMode="auto">
          <a:xfrm>
            <a:off x="4356100" y="3068638"/>
            <a:ext cx="2016125" cy="720725"/>
          </a:xfrm>
          <a:prstGeom prst="rect">
            <a:avLst/>
          </a:prstGeom>
          <a:solidFill>
            <a:srgbClr val="99FF6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 u="none">
                <a:effectLst>
                  <a:outerShdw blurRad="38100" dist="38100" dir="2700000" algn="tl">
                    <a:srgbClr val="FFFFFF"/>
                  </a:outerShdw>
                </a:effectLst>
              </a:rPr>
              <a:t>1380 г.</a:t>
            </a:r>
          </a:p>
        </p:txBody>
      </p:sp>
      <p:sp>
        <p:nvSpPr>
          <p:cNvPr id="161799" name="Rectangle 7"/>
          <p:cNvSpPr>
            <a:spLocks noChangeArrowheads="1"/>
          </p:cNvSpPr>
          <p:nvPr/>
        </p:nvSpPr>
        <p:spPr bwMode="auto">
          <a:xfrm>
            <a:off x="6877050" y="3644900"/>
            <a:ext cx="1943100" cy="720725"/>
          </a:xfrm>
          <a:prstGeom prst="rect">
            <a:avLst/>
          </a:prstGeom>
          <a:solidFill>
            <a:srgbClr val="99FF6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 u="none">
                <a:effectLst>
                  <a:outerShdw blurRad="38100" dist="38100" dir="2700000" algn="tl">
                    <a:srgbClr val="FFFFFF"/>
                  </a:outerShdw>
                </a:effectLst>
              </a:rPr>
              <a:t>1480 г.</a:t>
            </a:r>
          </a:p>
        </p:txBody>
      </p:sp>
      <p:sp>
        <p:nvSpPr>
          <p:cNvPr id="161800" name="Rectangle 8"/>
          <p:cNvSpPr>
            <a:spLocks noChangeArrowheads="1"/>
          </p:cNvSpPr>
          <p:nvPr/>
        </p:nvSpPr>
        <p:spPr bwMode="auto">
          <a:xfrm>
            <a:off x="2268538" y="2852738"/>
            <a:ext cx="18002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1" hangingPunct="1">
              <a:spcBef>
                <a:spcPct val="20000"/>
              </a:spcBef>
            </a:pPr>
            <a:r>
              <a:rPr kumimoji="0" lang="ru-RU" sz="3200" u="none">
                <a:effectLst/>
                <a:latin typeface="Arial" charset="0"/>
              </a:rPr>
              <a:t>Захват</a:t>
            </a:r>
          </a:p>
          <a:p>
            <a:pPr marL="342900" indent="-342900" algn="l" eaLnBrk="1" hangingPunct="1">
              <a:spcBef>
                <a:spcPct val="20000"/>
              </a:spcBef>
            </a:pPr>
            <a:r>
              <a:rPr kumimoji="0" lang="ru-RU" sz="3200" u="none">
                <a:effectLst/>
                <a:latin typeface="Arial" charset="0"/>
              </a:rPr>
              <a:t>Киева</a:t>
            </a:r>
            <a:r>
              <a:rPr kumimoji="0" lang="ru-RU" sz="3200" b="0" u="none">
                <a:effectLst/>
                <a:latin typeface="Arial" charset="0"/>
              </a:rPr>
              <a:t> </a:t>
            </a:r>
          </a:p>
        </p:txBody>
      </p:sp>
      <p:sp>
        <p:nvSpPr>
          <p:cNvPr id="161801" name="Rectangle 9"/>
          <p:cNvSpPr>
            <a:spLocks noChangeArrowheads="1"/>
          </p:cNvSpPr>
          <p:nvPr/>
        </p:nvSpPr>
        <p:spPr bwMode="auto">
          <a:xfrm>
            <a:off x="3924300" y="3789363"/>
            <a:ext cx="2808288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</a:pPr>
            <a:r>
              <a:rPr kumimoji="0" lang="ru-RU" sz="3200" u="none">
                <a:effectLst/>
                <a:latin typeface="Arial" charset="0"/>
              </a:rPr>
              <a:t>Куликовская 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kumimoji="0" lang="ru-RU" sz="3200" u="none">
                <a:effectLst/>
                <a:latin typeface="Arial" charset="0"/>
              </a:rPr>
              <a:t>битва</a:t>
            </a:r>
          </a:p>
        </p:txBody>
      </p:sp>
      <p:sp>
        <p:nvSpPr>
          <p:cNvPr id="161802" name="Rectangle 10"/>
          <p:cNvSpPr>
            <a:spLocks noChangeArrowheads="1"/>
          </p:cNvSpPr>
          <p:nvPr/>
        </p:nvSpPr>
        <p:spPr bwMode="auto">
          <a:xfrm>
            <a:off x="6623050" y="4437063"/>
            <a:ext cx="252095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</a:pPr>
            <a:r>
              <a:rPr kumimoji="0" lang="ru-RU" sz="3200" u="none">
                <a:effectLst/>
                <a:latin typeface="Arial" charset="0"/>
              </a:rPr>
              <a:t>Стояние на 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kumimoji="0" lang="ru-RU" sz="3200" u="none">
                <a:effectLst/>
                <a:latin typeface="Arial" charset="0"/>
              </a:rPr>
              <a:t>реке Угре</a:t>
            </a:r>
          </a:p>
        </p:txBody>
      </p:sp>
      <p:sp>
        <p:nvSpPr>
          <p:cNvPr id="161803" name="Rectangle 11"/>
          <p:cNvSpPr>
            <a:spLocks noChangeArrowheads="1"/>
          </p:cNvSpPr>
          <p:nvPr/>
        </p:nvSpPr>
        <p:spPr bwMode="auto">
          <a:xfrm>
            <a:off x="971550" y="188913"/>
            <a:ext cx="7705725" cy="1008062"/>
          </a:xfrm>
          <a:prstGeom prst="rect">
            <a:avLst/>
          </a:prstGeom>
          <a:solidFill>
            <a:srgbClr val="99FF6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>Что объединяет эти события?</a:t>
            </a:r>
          </a:p>
        </p:txBody>
      </p:sp>
      <p:sp>
        <p:nvSpPr>
          <p:cNvPr id="161808" name="Rectangle 16"/>
          <p:cNvSpPr>
            <a:spLocks noChangeArrowheads="1"/>
          </p:cNvSpPr>
          <p:nvPr/>
        </p:nvSpPr>
        <p:spPr bwMode="auto">
          <a:xfrm>
            <a:off x="0" y="5661025"/>
            <a:ext cx="9144000" cy="1008063"/>
          </a:xfrm>
          <a:prstGeom prst="rect">
            <a:avLst/>
          </a:prstGeom>
          <a:solidFill>
            <a:srgbClr val="99FF66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Какое значение для России имело событие </a:t>
            </a:r>
          </a:p>
          <a:p>
            <a:r>
              <a:rPr lang="ru-RU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«стояние на р. Угре»?</a:t>
            </a:r>
          </a:p>
        </p:txBody>
      </p:sp>
      <p:pic>
        <p:nvPicPr>
          <p:cNvPr id="161809" name="Picture 17" descr="Рисунок2"/>
          <p:cNvPicPr>
            <a:picLocks noChangeAspect="1" noChangeArrowheads="1"/>
          </p:cNvPicPr>
          <p:nvPr/>
        </p:nvPicPr>
        <p:blipFill>
          <a:blip r:embed="rId2" cstate="email">
            <a:lum bright="12000" contrast="3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4388" y="1341438"/>
            <a:ext cx="1357312" cy="2232025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</p:spPr>
      </p:pic>
      <p:pic>
        <p:nvPicPr>
          <p:cNvPr id="161810" name="Picture 18" descr="30"/>
          <p:cNvPicPr>
            <a:picLocks noChangeAspect="1" noChangeArrowheads="1"/>
          </p:cNvPicPr>
          <p:nvPr/>
        </p:nvPicPr>
        <p:blipFill>
          <a:blip r:embed="rId3" cstate="email">
            <a:lum bright="12000" contrast="2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4663" y="1844675"/>
            <a:ext cx="2159000" cy="1200150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1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618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61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618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61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61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61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492500" y="260350"/>
            <a:ext cx="5435600" cy="6376988"/>
          </a:xfr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660033"/>
            </a:solidFill>
          </a:ln>
        </p:spPr>
        <p:txBody>
          <a:bodyPr lIns="92075" tIns="46038" rIns="92075" bIns="46038"/>
          <a:lstStyle/>
          <a:p>
            <a:pPr algn="ctr">
              <a:buFontTx/>
              <a:buNone/>
            </a:pPr>
            <a:endParaRPr lang="en-US" b="1"/>
          </a:p>
          <a:p>
            <a:pPr algn="ctr">
              <a:buFontTx/>
              <a:buNone/>
            </a:pPr>
            <a:r>
              <a:rPr lang="ru-RU" b="1"/>
              <a:t>Какие признаки единого государства Вы заметили?</a:t>
            </a: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endParaRPr lang="ru-RU" sz="2800"/>
          </a:p>
          <a:p>
            <a:pPr algn="ctr">
              <a:buFontTx/>
              <a:buNone/>
            </a:pPr>
            <a:r>
              <a:rPr lang="ru-RU" b="1"/>
              <a:t>Какие изменения произошли в государственном управлении при </a:t>
            </a:r>
            <a:endParaRPr lang="en-US" b="1"/>
          </a:p>
          <a:p>
            <a:pPr algn="ctr">
              <a:buFontTx/>
              <a:buNone/>
            </a:pPr>
            <a:r>
              <a:rPr lang="ru-RU" b="1"/>
              <a:t>Иване </a:t>
            </a:r>
            <a:r>
              <a:rPr lang="en-US" b="1"/>
              <a:t>III</a:t>
            </a:r>
            <a:r>
              <a:rPr lang="ru-RU" b="1"/>
              <a:t>?</a:t>
            </a:r>
          </a:p>
          <a:p>
            <a:pPr>
              <a:buFontTx/>
              <a:buNone/>
            </a:pPr>
            <a:endParaRPr lang="ru-RU" b="1">
              <a:solidFill>
                <a:srgbClr val="000099"/>
              </a:solidFill>
            </a:endParaRPr>
          </a:p>
        </p:txBody>
      </p:sp>
      <p:pic>
        <p:nvPicPr>
          <p:cNvPr id="150534" name="Picture 6" descr="Рисунок1"/>
          <p:cNvPicPr>
            <a:picLocks noChangeAspect="1" noChangeArrowheads="1"/>
          </p:cNvPicPr>
          <p:nvPr/>
        </p:nvPicPr>
        <p:blipFill>
          <a:blip r:embed="rId2" cstate="email">
            <a:lum contrast="2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20713"/>
            <a:ext cx="3289300" cy="4392612"/>
          </a:xfrm>
          <a:prstGeom prst="rect">
            <a:avLst/>
          </a:prstGeom>
          <a:noFill/>
          <a:ln w="76200">
            <a:solidFill>
              <a:srgbClr val="660033"/>
            </a:solidFill>
            <a:miter lim="800000"/>
            <a:headEnd/>
            <a:tailEnd/>
          </a:ln>
        </p:spPr>
      </p:pic>
      <p:sp>
        <p:nvSpPr>
          <p:cNvPr id="150535" name="Text Box 7"/>
          <p:cNvSpPr txBox="1">
            <a:spLocks noChangeArrowheads="1"/>
          </p:cNvSpPr>
          <p:nvPr/>
        </p:nvSpPr>
        <p:spPr bwMode="auto">
          <a:xfrm>
            <a:off x="0" y="5013325"/>
            <a:ext cx="3276600" cy="777875"/>
          </a:xfrm>
          <a:prstGeom prst="rect">
            <a:avLst/>
          </a:prstGeom>
          <a:solidFill>
            <a:schemeClr val="bg1"/>
          </a:solidFill>
          <a:ln w="762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sz="2400" u="none">
                <a:solidFill>
                  <a:srgbClr val="993300"/>
                </a:solidFill>
                <a:effectLst/>
              </a:rPr>
              <a:t>Иван </a:t>
            </a:r>
            <a:r>
              <a:rPr lang="en-US" sz="2400" u="none">
                <a:solidFill>
                  <a:srgbClr val="993300"/>
                </a:solidFill>
                <a:effectLst/>
              </a:rPr>
              <a:t>III</a:t>
            </a:r>
            <a:r>
              <a:rPr lang="ru-RU" sz="2400" u="none">
                <a:solidFill>
                  <a:srgbClr val="993300"/>
                </a:solidFill>
                <a:effectLst/>
              </a:rPr>
              <a:t> .</a:t>
            </a:r>
          </a:p>
          <a:p>
            <a:r>
              <a:rPr lang="ru-RU" sz="1600" u="none">
                <a:solidFill>
                  <a:srgbClr val="993300"/>
                </a:solidFill>
                <a:effectLst/>
              </a:rPr>
              <a:t>Средневековая гравюра.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66FF"/>
            </a:gs>
            <a:gs pos="100000">
              <a:srgbClr val="CC66FF">
                <a:gamma/>
                <a:tint val="36863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98" name="Rectangle 22"/>
          <p:cNvSpPr>
            <a:spLocks noChangeArrowheads="1"/>
          </p:cNvSpPr>
          <p:nvPr/>
        </p:nvSpPr>
        <p:spPr bwMode="auto">
          <a:xfrm>
            <a:off x="2268538" y="1052513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2400" u="none">
                <a:effectLst/>
              </a:rPr>
              <a:t>титул </a:t>
            </a:r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362950" cy="490538"/>
          </a:xfrm>
        </p:spPr>
        <p:txBody>
          <a:bodyPr/>
          <a:lstStyle/>
          <a:p>
            <a:r>
              <a:rPr lang="ru-RU" sz="2800" b="1">
                <a:latin typeface="Palatino Linotype" pitchFamily="18" charset="0"/>
              </a:rPr>
              <a:t>Органы государственной власти</a:t>
            </a:r>
          </a:p>
        </p:txBody>
      </p:sp>
      <p:sp>
        <p:nvSpPr>
          <p:cNvPr id="178189" name="Rectangle 13"/>
          <p:cNvSpPr>
            <a:spLocks noChangeArrowheads="1"/>
          </p:cNvSpPr>
          <p:nvPr/>
        </p:nvSpPr>
        <p:spPr bwMode="auto">
          <a:xfrm>
            <a:off x="3635375" y="692150"/>
            <a:ext cx="5508625" cy="9366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200" u="none">
                <a:effectLst/>
              </a:rPr>
              <a:t>Государь всея Руси - царь</a:t>
            </a:r>
          </a:p>
        </p:txBody>
      </p:sp>
      <p:sp>
        <p:nvSpPr>
          <p:cNvPr id="178186" name="AutoShape 10"/>
          <p:cNvSpPr>
            <a:spLocks noChangeArrowheads="1"/>
          </p:cNvSpPr>
          <p:nvPr/>
        </p:nvSpPr>
        <p:spPr bwMode="auto">
          <a:xfrm rot="-3187806">
            <a:off x="3039269" y="3459956"/>
            <a:ext cx="1308100" cy="922338"/>
          </a:xfrm>
          <a:prstGeom prst="leftArrow">
            <a:avLst>
              <a:gd name="adj1" fmla="val 50000"/>
              <a:gd name="adj2" fmla="val 35456"/>
            </a:avLst>
          </a:prstGeom>
          <a:gradFill rotWithShape="1">
            <a:gsLst>
              <a:gs pos="0">
                <a:srgbClr val="000082"/>
              </a:gs>
              <a:gs pos="15000">
                <a:srgbClr val="66008F"/>
              </a:gs>
              <a:gs pos="32499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1">
                <a:srgbClr val="FF0000"/>
              </a:gs>
              <a:gs pos="67501">
                <a:srgbClr val="BA0066"/>
              </a:gs>
              <a:gs pos="85000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8185" name="AutoShape 9"/>
          <p:cNvSpPr>
            <a:spLocks noChangeArrowheads="1"/>
          </p:cNvSpPr>
          <p:nvPr/>
        </p:nvSpPr>
        <p:spPr bwMode="auto">
          <a:xfrm rot="-7111949">
            <a:off x="6774657" y="3377406"/>
            <a:ext cx="1223962" cy="993775"/>
          </a:xfrm>
          <a:prstGeom prst="leftArrow">
            <a:avLst>
              <a:gd name="adj1" fmla="val 50000"/>
              <a:gd name="adj2" fmla="val 30791"/>
            </a:avLst>
          </a:prstGeom>
          <a:gradFill rotWithShape="1">
            <a:gsLst>
              <a:gs pos="0">
                <a:srgbClr val="000082"/>
              </a:gs>
              <a:gs pos="15000">
                <a:srgbClr val="66008F"/>
              </a:gs>
              <a:gs pos="32499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1">
                <a:srgbClr val="FF0000"/>
              </a:gs>
              <a:gs pos="67501">
                <a:srgbClr val="BA0066"/>
              </a:gs>
              <a:gs pos="85000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8191" name="Rectangle 15"/>
          <p:cNvSpPr>
            <a:spLocks noChangeArrowheads="1"/>
          </p:cNvSpPr>
          <p:nvPr/>
        </p:nvSpPr>
        <p:spPr bwMode="auto">
          <a:xfrm>
            <a:off x="250825" y="765175"/>
            <a:ext cx="3563938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sz="2400" u="none">
                <a:solidFill>
                  <a:srgbClr val="333333"/>
                </a:solidFill>
                <a:effectLst/>
              </a:rPr>
              <a:t>Верховный правитель,</a:t>
            </a:r>
            <a:endParaRPr lang="ru-RU" sz="1100" u="none">
              <a:effectLst/>
            </a:endParaRPr>
          </a:p>
        </p:txBody>
      </p:sp>
      <p:sp>
        <p:nvSpPr>
          <p:cNvPr id="178200" name="Rectangle 24"/>
          <p:cNvSpPr>
            <a:spLocks noChangeArrowheads="1"/>
          </p:cNvSpPr>
          <p:nvPr/>
        </p:nvSpPr>
        <p:spPr bwMode="auto">
          <a:xfrm>
            <a:off x="250825" y="2133600"/>
            <a:ext cx="341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2200" u="none">
                <a:effectLst/>
              </a:rPr>
              <a:t>Функции (полномочия)</a:t>
            </a:r>
          </a:p>
        </p:txBody>
      </p:sp>
      <p:sp>
        <p:nvSpPr>
          <p:cNvPr id="178201" name="Rectangle 25"/>
          <p:cNvSpPr>
            <a:spLocks noChangeArrowheads="1"/>
          </p:cNvSpPr>
          <p:nvPr/>
        </p:nvSpPr>
        <p:spPr bwMode="auto">
          <a:xfrm>
            <a:off x="3635375" y="1628775"/>
            <a:ext cx="5508625" cy="1655763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buFontTx/>
              <a:buChar char="•"/>
            </a:pPr>
            <a:r>
              <a:rPr lang="ru-RU" sz="2000" u="none">
                <a:effectLst/>
              </a:rPr>
              <a:t> Издавать законы, </a:t>
            </a:r>
          </a:p>
          <a:p>
            <a:pPr algn="l">
              <a:buFontTx/>
              <a:buChar char="•"/>
            </a:pPr>
            <a:r>
              <a:rPr lang="ru-RU" sz="2000" u="none">
                <a:effectLst/>
              </a:rPr>
              <a:t> вести переговоры с другими государствами,</a:t>
            </a:r>
          </a:p>
          <a:p>
            <a:pPr algn="l">
              <a:buFontTx/>
              <a:buChar char="•"/>
            </a:pPr>
            <a:r>
              <a:rPr lang="ru-RU" sz="2000" u="none">
                <a:effectLst/>
              </a:rPr>
              <a:t> объявлять войну,</a:t>
            </a:r>
          </a:p>
          <a:p>
            <a:pPr algn="l">
              <a:buFontTx/>
              <a:buChar char="•"/>
            </a:pPr>
            <a:r>
              <a:rPr lang="ru-RU" sz="2000" u="none">
                <a:effectLst/>
              </a:rPr>
              <a:t>Заключать мир,</a:t>
            </a:r>
          </a:p>
          <a:p>
            <a:pPr algn="l">
              <a:buFontTx/>
              <a:buChar char="•"/>
            </a:pPr>
            <a:r>
              <a:rPr lang="ru-RU" sz="2000" u="none">
                <a:effectLst/>
              </a:rPr>
              <a:t> чеканить монету.</a:t>
            </a:r>
            <a:endParaRPr lang="ru-RU" sz="3200" b="0" u="none">
              <a:effectLst/>
            </a:endParaRPr>
          </a:p>
        </p:txBody>
      </p:sp>
      <p:sp>
        <p:nvSpPr>
          <p:cNvPr id="178202" name="Rectangle 26"/>
          <p:cNvSpPr>
            <a:spLocks noChangeArrowheads="1"/>
          </p:cNvSpPr>
          <p:nvPr/>
        </p:nvSpPr>
        <p:spPr bwMode="auto">
          <a:xfrm>
            <a:off x="6659563" y="5013325"/>
            <a:ext cx="2484437" cy="6477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200" u="none">
                <a:effectLst/>
              </a:rPr>
              <a:t>Казна </a:t>
            </a:r>
            <a:endParaRPr lang="ru-RU" sz="3200" b="0" u="none">
              <a:effectLst/>
            </a:endParaRPr>
          </a:p>
        </p:txBody>
      </p:sp>
      <p:sp>
        <p:nvSpPr>
          <p:cNvPr id="178203" name="Rectangle 27"/>
          <p:cNvSpPr>
            <a:spLocks noChangeArrowheads="1"/>
          </p:cNvSpPr>
          <p:nvPr/>
        </p:nvSpPr>
        <p:spPr bwMode="auto">
          <a:xfrm>
            <a:off x="4356100" y="5013325"/>
            <a:ext cx="2484438" cy="6477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200" u="none">
                <a:effectLst/>
              </a:rPr>
              <a:t>Дворец </a:t>
            </a:r>
            <a:endParaRPr lang="ru-RU" sz="3200" b="0" u="none">
              <a:effectLst/>
            </a:endParaRPr>
          </a:p>
        </p:txBody>
      </p:sp>
      <p:sp>
        <p:nvSpPr>
          <p:cNvPr id="178204" name="Rectangle 28"/>
          <p:cNvSpPr>
            <a:spLocks noChangeArrowheads="1"/>
          </p:cNvSpPr>
          <p:nvPr/>
        </p:nvSpPr>
        <p:spPr bwMode="auto">
          <a:xfrm>
            <a:off x="323850" y="5084763"/>
            <a:ext cx="3025775" cy="719137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200" u="none">
                <a:effectLst/>
              </a:rPr>
              <a:t>Боярская дума</a:t>
            </a:r>
            <a:endParaRPr lang="ru-RU" sz="3200" b="0" u="none">
              <a:effectLst/>
            </a:endParaRPr>
          </a:p>
        </p:txBody>
      </p:sp>
      <p:sp>
        <p:nvSpPr>
          <p:cNvPr id="178205" name="Rectangle 29"/>
          <p:cNvSpPr>
            <a:spLocks noChangeArrowheads="1"/>
          </p:cNvSpPr>
          <p:nvPr/>
        </p:nvSpPr>
        <p:spPr bwMode="auto">
          <a:xfrm>
            <a:off x="4356100" y="4508500"/>
            <a:ext cx="4787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2200" u="none">
                <a:effectLst/>
              </a:rPr>
              <a:t>Общегосударственные учреждения</a:t>
            </a:r>
          </a:p>
        </p:txBody>
      </p:sp>
      <p:sp>
        <p:nvSpPr>
          <p:cNvPr id="178206" name="Rectangle 30"/>
          <p:cNvSpPr>
            <a:spLocks noChangeArrowheads="1"/>
          </p:cNvSpPr>
          <p:nvPr/>
        </p:nvSpPr>
        <p:spPr bwMode="auto">
          <a:xfrm>
            <a:off x="250825" y="4581525"/>
            <a:ext cx="341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2200" u="none">
                <a:effectLst/>
              </a:rPr>
              <a:t>Совещательный орган</a:t>
            </a:r>
          </a:p>
        </p:txBody>
      </p:sp>
      <p:sp>
        <p:nvSpPr>
          <p:cNvPr id="178207" name="Rectangle 31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rect">
            <a:avLst/>
          </a:prstGeom>
          <a:gradFill rotWithShape="1">
            <a:gsLst>
              <a:gs pos="0">
                <a:srgbClr val="CC66FF"/>
              </a:gs>
              <a:gs pos="50000">
                <a:srgbClr val="CC66FF">
                  <a:gamma/>
                  <a:shade val="46275"/>
                  <a:invGamma/>
                </a:srgbClr>
              </a:gs>
              <a:gs pos="100000">
                <a:srgbClr val="CC66FF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ru-RU" u="none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Заполните схему по § 21, стр. 174-176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8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8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8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82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8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FF"/>
            </a:gs>
            <a:gs pos="50000">
              <a:srgbClr val="0066FF">
                <a:gamma/>
                <a:tint val="32157"/>
                <a:invGamma/>
              </a:srgbClr>
            </a:gs>
            <a:gs pos="100000">
              <a:srgbClr val="00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236" name="Picture 12" descr="скипетр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8888" y="1341438"/>
            <a:ext cx="1762125" cy="4376737"/>
          </a:xfrm>
          <a:prstGeom prst="rect">
            <a:avLst/>
          </a:prstGeom>
          <a:noFill/>
        </p:spPr>
      </p:pic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323850" y="1268413"/>
            <a:ext cx="1871663" cy="719137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200" u="none">
                <a:solidFill>
                  <a:srgbClr val="000099"/>
                </a:solidFill>
                <a:effectLst/>
              </a:rPr>
              <a:t>Скипетр</a:t>
            </a:r>
            <a:endParaRPr lang="ru-RU" sz="3200" b="0" u="none">
              <a:solidFill>
                <a:srgbClr val="000099"/>
              </a:solidFill>
              <a:effectLst/>
            </a:endParaRPr>
          </a:p>
        </p:txBody>
      </p:sp>
      <p:sp>
        <p:nvSpPr>
          <p:cNvPr id="180229" name="Rectangle 5"/>
          <p:cNvSpPr>
            <a:spLocks noChangeArrowheads="1"/>
          </p:cNvSpPr>
          <p:nvPr/>
        </p:nvSpPr>
        <p:spPr bwMode="auto">
          <a:xfrm>
            <a:off x="1403350" y="333375"/>
            <a:ext cx="5976938" cy="431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800" u="none">
                <a:effectLst/>
              </a:rPr>
              <a:t>Символы самодержавия</a:t>
            </a:r>
          </a:p>
        </p:txBody>
      </p:sp>
      <p:sp>
        <p:nvSpPr>
          <p:cNvPr id="180232" name="Rectangle 8"/>
          <p:cNvSpPr>
            <a:spLocks noChangeArrowheads="1"/>
          </p:cNvSpPr>
          <p:nvPr/>
        </p:nvSpPr>
        <p:spPr bwMode="auto">
          <a:xfrm>
            <a:off x="4859338" y="1268413"/>
            <a:ext cx="2627312" cy="6477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200" u="none">
                <a:solidFill>
                  <a:srgbClr val="000099"/>
                </a:solidFill>
                <a:effectLst/>
              </a:rPr>
              <a:t>Держава</a:t>
            </a:r>
            <a:endParaRPr lang="ru-RU" sz="3200" b="0" u="none">
              <a:effectLst/>
            </a:endParaRPr>
          </a:p>
        </p:txBody>
      </p:sp>
      <p:sp>
        <p:nvSpPr>
          <p:cNvPr id="180233" name="Rectangle 9"/>
          <p:cNvSpPr>
            <a:spLocks noChangeArrowheads="1"/>
          </p:cNvSpPr>
          <p:nvPr/>
        </p:nvSpPr>
        <p:spPr bwMode="auto">
          <a:xfrm>
            <a:off x="2195513" y="5516563"/>
            <a:ext cx="3671887" cy="7207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3200" u="none">
                <a:solidFill>
                  <a:srgbClr val="000099"/>
                </a:solidFill>
                <a:effectLst/>
              </a:rPr>
              <a:t>Шапка Мономаха</a:t>
            </a:r>
            <a:endParaRPr lang="ru-RU" sz="3200" b="0" u="none">
              <a:effectLst/>
            </a:endParaRPr>
          </a:p>
        </p:txBody>
      </p:sp>
      <p:pic>
        <p:nvPicPr>
          <p:cNvPr id="180234" name="Picture 10" descr="держава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9FDFC"/>
              </a:clrFrom>
              <a:clrTo>
                <a:srgbClr val="F9FD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475" y="1052513"/>
            <a:ext cx="1757363" cy="3384550"/>
          </a:xfrm>
          <a:prstGeom prst="rect">
            <a:avLst/>
          </a:prstGeom>
          <a:noFill/>
        </p:spPr>
      </p:pic>
      <p:pic>
        <p:nvPicPr>
          <p:cNvPr id="180237" name="Picture 13" descr="шапка Мономаха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D9CCBB"/>
              </a:clrFrom>
              <a:clrTo>
                <a:srgbClr val="D9CCB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2900363"/>
            <a:ext cx="3074988" cy="3957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True"/>
  <p:tag name="HOTSPOTTYPE" val="DefinedInNavigator"/>
  <p:tag name="BRANCHTO" val="257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000" b="1" i="0" u="sng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000" b="1" i="0" u="sng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000" b="1" i="0" u="sng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000" b="1" i="0" u="sng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</TotalTime>
  <Words>371</Words>
  <Application>Microsoft Office PowerPoint</Application>
  <PresentationFormat>Экран (4:3)</PresentationFormat>
  <Paragraphs>135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Оформление по умолчанию</vt:lpstr>
      <vt:lpstr>Занавес</vt:lpstr>
      <vt:lpstr>Презентация PowerPoint</vt:lpstr>
      <vt:lpstr>Найдите выход из лабиринта, соединив события в хронологическом порядке.</vt:lpstr>
      <vt:lpstr>IX-XII в. - Киевская Русь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Органы государственной власти</vt:lpstr>
      <vt:lpstr>Презентация PowerPoint</vt:lpstr>
      <vt:lpstr>Презентация PowerPoint</vt:lpstr>
      <vt:lpstr>Судебник 1497 г. </vt:lpstr>
      <vt:lpstr>Признаки единого централизованного государства</vt:lpstr>
      <vt:lpstr>Выделите признаки единого централизованного государства</vt:lpstr>
      <vt:lpstr>Презентация PowerPoint</vt:lpstr>
      <vt:lpstr>Презентация PowerPoint</vt:lpstr>
      <vt:lpstr>Презентация PowerPoint</vt:lpstr>
    </vt:vector>
  </TitlesOfParts>
  <Company>Школа 46 ЮЗО г.Москва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Чернов Алексей</dc:creator>
  <cp:lastModifiedBy>Aдминистратор</cp:lastModifiedBy>
  <cp:revision>74</cp:revision>
  <cp:lastPrinted>1997-01-19T19:09:28Z</cp:lastPrinted>
  <dcterms:created xsi:type="dcterms:W3CDTF">1999-04-22T15:12:29Z</dcterms:created>
  <dcterms:modified xsi:type="dcterms:W3CDTF">2017-02-28T10:05:45Z</dcterms:modified>
</cp:coreProperties>
</file>