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DE028-E4DF-439B-BAB4-A58C2F3FD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629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29604" cy="1870079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Московское государство в конце </a:t>
            </a:r>
            <a:r>
              <a:rPr lang="en-US" sz="6600" b="1" i="1" dirty="0" smtClean="0">
                <a:solidFill>
                  <a:srgbClr val="C00000"/>
                </a:solidFill>
              </a:rPr>
              <a:t>XV – </a:t>
            </a:r>
            <a:r>
              <a:rPr lang="ru-RU" sz="6600" b="1" i="1" dirty="0" smtClean="0">
                <a:solidFill>
                  <a:srgbClr val="C00000"/>
                </a:solidFill>
              </a:rPr>
              <a:t>начале </a:t>
            </a:r>
            <a:r>
              <a:rPr lang="en-US" sz="6600" b="1" i="1" dirty="0" smtClean="0">
                <a:solidFill>
                  <a:srgbClr val="C00000"/>
                </a:solidFill>
              </a:rPr>
              <a:t>XVI </a:t>
            </a:r>
            <a:r>
              <a:rPr lang="ru-RU" sz="6600" b="1" i="1" dirty="0" smtClean="0">
                <a:solidFill>
                  <a:srgbClr val="C00000"/>
                </a:solidFill>
              </a:rPr>
              <a:t>века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6298" cy="6858000"/>
          </a:xfrm>
          <a:prstGeom prst="rect">
            <a:avLst/>
          </a:prstGeom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ДОКУМЕНТ СУДЕБНИК 1497 ГОДА О КРЕСТЬЯНСКИХ ПЕРЕХОДАХ.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dirty="0" smtClean="0"/>
              <a:t>«О христианском (крестьянском) отказе».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А крестьянам переходить из волости в волость, из села в село, один срок в году, за неделю до Юрьева дня осеннего и неделю после Юрьева дня осеннего. Дворы, находящиеся в полях, платят пожилое за двор рубль, а в лесах полтина. А который христианин проживет на нем год, да и пойдет прочь, и он полдвора платит; а три года поживет и пойдет прочь, и он платит три четверти двора; а четыре года проживет, и он весь двор платит.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24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 smtClean="0"/>
              <a:t>Какими мерами Судебник 1497 года обеспечивал прикрепление крестьян к земле феодала?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10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6298" cy="6858000"/>
          </a:xfrm>
          <a:prstGeom prst="rect">
            <a:avLst/>
          </a:prstGeom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Игра «Крестики – нолики»</a:t>
            </a:r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2843213" y="1628775"/>
            <a:ext cx="0" cy="4824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5076825" y="1557338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1331913" y="2997200"/>
            <a:ext cx="6192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1547813" y="4941888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2195513" y="25654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1.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4429124" y="2571744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2.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643702" y="2571744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3.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2214546" y="457200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4.</a:t>
            </a: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4500563" y="45815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00000"/>
                </a:solidFill>
              </a:rPr>
              <a:t>5.</a:t>
            </a: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6572264" y="4572008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6.</a:t>
            </a:r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2214546" y="628652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</a:rPr>
              <a:t>7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4500562" y="628652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C00000"/>
                </a:solidFill>
              </a:rPr>
              <a:t>8.</a:t>
            </a:r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6715140" y="628652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00000"/>
                </a:solidFill>
              </a:rPr>
              <a:t>9.</a:t>
            </a: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1643042" y="1500174"/>
            <a:ext cx="9286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5572132" y="1500174"/>
            <a:ext cx="1223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500430" y="1500174"/>
            <a:ext cx="9286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428728" y="3357562"/>
            <a:ext cx="1223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572132" y="5214950"/>
            <a:ext cx="1223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571868" y="3357562"/>
            <a:ext cx="9286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5715008" y="3357562"/>
            <a:ext cx="9286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3500430" y="5143512"/>
            <a:ext cx="9286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428728" y="5143512"/>
            <a:ext cx="9286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C00000"/>
                </a:solidFill>
              </a:rPr>
              <a:t>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7" grpId="0"/>
      <p:bldP spid="119829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6296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Выводы: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ходе формирования Русского единого государства власть великого князя московского стала значительно усиливаться.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Великий князь опирался на служилых людей, раздавая им в качестве платы за службу земельные пожалования.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 ростом числа поместий происходит ограничение крестьянской свободы, прикрепление крестьян к земле.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62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Домашнее задание: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§ 21, вопросы, новые слова.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* Сообщение о русской церкви или монастырях </a:t>
            </a:r>
            <a:r>
              <a:rPr lang="en-US" dirty="0" smtClean="0">
                <a:solidFill>
                  <a:srgbClr val="C00000"/>
                </a:solidFill>
              </a:rPr>
              <a:t>XV – XVI </a:t>
            </a:r>
            <a:r>
              <a:rPr lang="ru-RU" dirty="0" smtClean="0">
                <a:solidFill>
                  <a:srgbClr val="C00000"/>
                </a:solidFill>
              </a:rPr>
              <a:t>веков.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-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62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6083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i="1" dirty="0" smtClean="0">
                <a:solidFill>
                  <a:srgbClr val="C00000"/>
                </a:solidFill>
              </a:rPr>
              <a:t>План урока:</a:t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1. Возвышение великокняжеской власти.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2. Органы управления государством.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3. Судебник Ивана </a:t>
            </a:r>
            <a:r>
              <a:rPr lang="en-US" b="1" i="1" dirty="0" smtClean="0">
                <a:solidFill>
                  <a:srgbClr val="C00000"/>
                </a:solidFill>
              </a:rPr>
              <a:t>III.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4. Внутренняя политика Ивана </a:t>
            </a:r>
            <a:r>
              <a:rPr lang="en-US" b="1" i="1" dirty="0" smtClean="0">
                <a:solidFill>
                  <a:srgbClr val="C00000"/>
                </a:solidFill>
              </a:rPr>
              <a:t>III.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97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629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1472 год. Иван </a:t>
            </a:r>
            <a:r>
              <a:rPr lang="en-US" b="1" i="1" dirty="0" smtClean="0">
                <a:solidFill>
                  <a:srgbClr val="C00000"/>
                </a:solidFill>
              </a:rPr>
              <a:t>III </a:t>
            </a:r>
            <a:r>
              <a:rPr lang="ru-RU" b="1" i="1" dirty="0" smtClean="0">
                <a:solidFill>
                  <a:srgbClr val="C00000"/>
                </a:solidFill>
              </a:rPr>
              <a:t>и Софья Палеолог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upload.wikimedia.org/wikipedia/commons/thumb/5/52/Ivan_III_of_Russia.jpg/200px-Ivan_III_of_Russi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3429024" cy="4783488"/>
          </a:xfrm>
          <a:prstGeom prst="rect">
            <a:avLst/>
          </a:prstGeom>
          <a:noFill/>
        </p:spPr>
      </p:pic>
      <p:pic>
        <p:nvPicPr>
          <p:cNvPr id="16388" name="Picture 4" descr="Великая княгиня Софья Палеоло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2928958" cy="464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-14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4262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Новый герб государства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Символика Византии (Византийской империи, VIII-XV вв.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88731"/>
            <a:ext cx="3786214" cy="47706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414338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Родовой знак Палеологов (последней императорской династии Византии)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62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Печать  Ивана </a:t>
            </a:r>
            <a:r>
              <a:rPr lang="en-US" b="1" i="1" dirty="0" smtClean="0">
                <a:solidFill>
                  <a:srgbClr val="C00000"/>
                </a:solidFill>
              </a:rPr>
              <a:t>III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Картинка 1 из 40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8046673" cy="45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booksite.ru/enciklopedia/strate/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817" y="0"/>
            <a:ext cx="91911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691"/>
            <a:ext cx="9144000" cy="665261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28599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C00000"/>
                </a:solidFill>
              </a:rPr>
              <a:t>Органы управления государством</a:t>
            </a:r>
            <a:endParaRPr lang="ru-RU" sz="6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10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85148" cy="6755308"/>
          </a:xfrm>
          <a:prstGeom prst="rect">
            <a:avLst/>
          </a:prstGeom>
        </p:spPr>
      </p:pic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7345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Верховный правитель</a:t>
            </a:r>
          </a:p>
        </p:txBody>
      </p:sp>
      <p:graphicFrame>
        <p:nvGraphicFramePr>
          <p:cNvPr id="115767" name="Group 55"/>
          <p:cNvGraphicFramePr>
            <a:graphicFrameLocks noGrp="1"/>
          </p:cNvGraphicFramePr>
          <p:nvPr>
            <p:ph/>
          </p:nvPr>
        </p:nvGraphicFramePr>
        <p:xfrm>
          <a:off x="3059113" y="836613"/>
          <a:ext cx="2665412" cy="647700"/>
        </p:xfrm>
        <a:graphic>
          <a:graphicData uri="http://schemas.openxmlformats.org/drawingml/2006/table">
            <a:tbl>
              <a:tblPr/>
              <a:tblGrid>
                <a:gridCol w="266541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Царь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5" name="Line 15"/>
          <p:cNvSpPr>
            <a:spLocks noChangeShapeType="1"/>
          </p:cNvSpPr>
          <p:nvPr/>
        </p:nvSpPr>
        <p:spPr bwMode="auto">
          <a:xfrm flipH="1">
            <a:off x="1403350" y="11969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1403350" y="11969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7" name="Text Box 18"/>
          <p:cNvSpPr txBox="1">
            <a:spLocks noChangeArrowheads="1"/>
          </p:cNvSpPr>
          <p:nvPr/>
        </p:nvSpPr>
        <p:spPr bwMode="auto">
          <a:xfrm>
            <a:off x="357158" y="1643050"/>
            <a:ext cx="2735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rgbClr val="9900CC"/>
                </a:solidFill>
              </a:rPr>
              <a:t>Совещательный</a:t>
            </a:r>
          </a:p>
          <a:p>
            <a:pPr algn="ctr"/>
            <a:r>
              <a:rPr lang="ru-RU" sz="2400" b="1" u="sng" dirty="0">
                <a:solidFill>
                  <a:srgbClr val="9900CC"/>
                </a:solidFill>
              </a:rPr>
              <a:t>орган</a:t>
            </a:r>
          </a:p>
        </p:txBody>
      </p:sp>
      <p:sp>
        <p:nvSpPr>
          <p:cNvPr id="9228" name="Line 19"/>
          <p:cNvSpPr>
            <a:spLocks noChangeShapeType="1"/>
          </p:cNvSpPr>
          <p:nvPr/>
        </p:nvSpPr>
        <p:spPr bwMode="auto">
          <a:xfrm>
            <a:off x="4572000" y="1484313"/>
            <a:ext cx="7207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20"/>
          <p:cNvSpPr>
            <a:spLocks noChangeShapeType="1"/>
          </p:cNvSpPr>
          <p:nvPr/>
        </p:nvSpPr>
        <p:spPr bwMode="auto">
          <a:xfrm>
            <a:off x="4572000" y="1484313"/>
            <a:ext cx="3024188" cy="64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2" name="Text Box 25"/>
          <p:cNvSpPr txBox="1">
            <a:spLocks noChangeArrowheads="1"/>
          </p:cNvSpPr>
          <p:nvPr/>
        </p:nvSpPr>
        <p:spPr bwMode="auto">
          <a:xfrm>
            <a:off x="642910" y="2500306"/>
            <a:ext cx="224629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u="sng" dirty="0">
                <a:solidFill>
                  <a:srgbClr val="0000FF"/>
                </a:solidFill>
              </a:rPr>
              <a:t>Боярская дума</a:t>
            </a:r>
          </a:p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00FF"/>
                </a:solidFill>
              </a:rPr>
              <a:t>Состояла из: </a:t>
            </a:r>
          </a:p>
          <a:p>
            <a:pPr algn="ctr">
              <a:spcBef>
                <a:spcPct val="50000"/>
              </a:spcBef>
            </a:pPr>
            <a:r>
              <a:rPr lang="ru-RU" sz="2800" u="sng" dirty="0">
                <a:solidFill>
                  <a:srgbClr val="0000FF"/>
                </a:solidFill>
              </a:rPr>
              <a:t>Бояр (10-12).</a:t>
            </a:r>
          </a:p>
          <a:p>
            <a:pPr algn="ctr">
              <a:spcBef>
                <a:spcPct val="50000"/>
              </a:spcBef>
            </a:pPr>
            <a:r>
              <a:rPr lang="ru-RU" sz="2800" u="sng" dirty="0">
                <a:solidFill>
                  <a:srgbClr val="0000FF"/>
                </a:solidFill>
              </a:rPr>
              <a:t>Окольничих</a:t>
            </a:r>
          </a:p>
          <a:p>
            <a:pPr algn="ctr">
              <a:spcBef>
                <a:spcPct val="50000"/>
              </a:spcBef>
            </a:pPr>
            <a:r>
              <a:rPr lang="ru-RU" sz="2800" u="sng" dirty="0">
                <a:solidFill>
                  <a:srgbClr val="0000FF"/>
                </a:solidFill>
              </a:rPr>
              <a:t> (5-6)</a:t>
            </a:r>
          </a:p>
        </p:txBody>
      </p:sp>
      <p:sp>
        <p:nvSpPr>
          <p:cNvPr id="9233" name="Text Box 27"/>
          <p:cNvSpPr txBox="1">
            <a:spLocks noChangeArrowheads="1"/>
          </p:cNvSpPr>
          <p:nvPr/>
        </p:nvSpPr>
        <p:spPr bwMode="auto">
          <a:xfrm>
            <a:off x="3924300" y="2060575"/>
            <a:ext cx="5219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9900CC"/>
                </a:solidFill>
              </a:rPr>
              <a:t>Общегосударственные ведомства</a:t>
            </a:r>
          </a:p>
        </p:txBody>
      </p:sp>
      <p:sp>
        <p:nvSpPr>
          <p:cNvPr id="9234" name="Rectangle 28"/>
          <p:cNvSpPr>
            <a:spLocks noChangeArrowheads="1"/>
          </p:cNvSpPr>
          <p:nvPr/>
        </p:nvSpPr>
        <p:spPr bwMode="auto">
          <a:xfrm>
            <a:off x="3500430" y="2500306"/>
            <a:ext cx="187166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u="sng" dirty="0">
                <a:solidFill>
                  <a:srgbClr val="FF6600"/>
                </a:solidFill>
              </a:rPr>
              <a:t>Дворец</a:t>
            </a:r>
            <a:r>
              <a:rPr lang="ru-RU" sz="2800" b="1" u="sng" dirty="0"/>
              <a:t> </a:t>
            </a:r>
          </a:p>
        </p:txBody>
      </p:sp>
      <p:sp>
        <p:nvSpPr>
          <p:cNvPr id="9235" name="Rectangle 29"/>
          <p:cNvSpPr>
            <a:spLocks noChangeArrowheads="1"/>
          </p:cNvSpPr>
          <p:nvPr/>
        </p:nvSpPr>
        <p:spPr bwMode="auto">
          <a:xfrm>
            <a:off x="6572264" y="2571744"/>
            <a:ext cx="1871662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u="sng" dirty="0">
                <a:solidFill>
                  <a:srgbClr val="FF6600"/>
                </a:solidFill>
              </a:rPr>
              <a:t>Казна</a:t>
            </a:r>
          </a:p>
        </p:txBody>
      </p:sp>
      <p:sp>
        <p:nvSpPr>
          <p:cNvPr id="9236" name="Line 32"/>
          <p:cNvSpPr>
            <a:spLocks noChangeShapeType="1"/>
          </p:cNvSpPr>
          <p:nvPr/>
        </p:nvSpPr>
        <p:spPr bwMode="auto">
          <a:xfrm>
            <a:off x="4427538" y="31416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33"/>
          <p:cNvSpPr>
            <a:spLocks noChangeShapeType="1"/>
          </p:cNvSpPr>
          <p:nvPr/>
        </p:nvSpPr>
        <p:spPr bwMode="auto">
          <a:xfrm>
            <a:off x="7572396" y="307181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8" name="Text Box 34"/>
          <p:cNvSpPr txBox="1">
            <a:spLocks noChangeArrowheads="1"/>
          </p:cNvSpPr>
          <p:nvPr/>
        </p:nvSpPr>
        <p:spPr bwMode="auto">
          <a:xfrm>
            <a:off x="3563938" y="364490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CC"/>
                </a:solidFill>
              </a:rPr>
              <a:t>Функции</a:t>
            </a:r>
          </a:p>
        </p:txBody>
      </p:sp>
      <p:sp>
        <p:nvSpPr>
          <p:cNvPr id="9239" name="Text Box 35"/>
          <p:cNvSpPr txBox="1">
            <a:spLocks noChangeArrowheads="1"/>
          </p:cNvSpPr>
          <p:nvPr/>
        </p:nvSpPr>
        <p:spPr bwMode="auto">
          <a:xfrm>
            <a:off x="6858016" y="3357562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9900CC"/>
                </a:solidFill>
              </a:rPr>
              <a:t>Функции</a:t>
            </a:r>
          </a:p>
        </p:txBody>
      </p:sp>
      <p:sp>
        <p:nvSpPr>
          <p:cNvPr id="9241" name="Text Box 52"/>
          <p:cNvSpPr txBox="1">
            <a:spLocks noChangeArrowheads="1"/>
          </p:cNvSpPr>
          <p:nvPr/>
        </p:nvSpPr>
        <p:spPr bwMode="auto">
          <a:xfrm>
            <a:off x="3276600" y="4076700"/>
            <a:ext cx="26844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 dirty="0">
                <a:solidFill>
                  <a:srgbClr val="0000FF"/>
                </a:solidFill>
              </a:rPr>
              <a:t>- Ведал землями великого князя:</a:t>
            </a:r>
          </a:p>
          <a:p>
            <a:r>
              <a:rPr lang="ru-RU" sz="2400" u="sng" dirty="0">
                <a:solidFill>
                  <a:srgbClr val="0000FF"/>
                </a:solidFill>
              </a:rPr>
              <a:t>- Рассматривал земельные споры, совершал суд</a:t>
            </a:r>
          </a:p>
        </p:txBody>
      </p:sp>
      <p:sp>
        <p:nvSpPr>
          <p:cNvPr id="9243" name="Text Box 54"/>
          <p:cNvSpPr txBox="1">
            <a:spLocks noChangeArrowheads="1"/>
          </p:cNvSpPr>
          <p:nvPr/>
        </p:nvSpPr>
        <p:spPr bwMode="auto">
          <a:xfrm>
            <a:off x="5857884" y="3786190"/>
            <a:ext cx="305911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2000" u="sng" dirty="0">
                <a:solidFill>
                  <a:srgbClr val="0000FF"/>
                </a:solidFill>
              </a:rPr>
              <a:t>Контроль за взиманием налогов и таможенных сборов;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u="sng" dirty="0">
                <a:solidFill>
                  <a:srgbClr val="0000FF"/>
                </a:solidFill>
              </a:rPr>
              <a:t>-хранил государственные архивы, государственную печать.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u="sng" dirty="0">
                <a:solidFill>
                  <a:srgbClr val="0000FF"/>
                </a:solidFill>
              </a:rPr>
              <a:t>- занималась внешней политикой.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ru-RU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301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Московское государство в конце XV – начале XVI века</vt:lpstr>
      <vt:lpstr>План урока: 1. Возвышение великокняжеской власти. 2. Органы управления государством. 3. Судебник Ивана III. 4. Внутренняя политика Ивана III.  </vt:lpstr>
      <vt:lpstr>Презентация PowerPoint</vt:lpstr>
      <vt:lpstr>1472 год. Иван III и Софья Палеолог</vt:lpstr>
      <vt:lpstr>Новый герб государства</vt:lpstr>
      <vt:lpstr>Печать  Ивана III</vt:lpstr>
      <vt:lpstr>Презентация PowerPoint</vt:lpstr>
      <vt:lpstr>Органы управления государством</vt:lpstr>
      <vt:lpstr>Презентация PowerPoint</vt:lpstr>
      <vt:lpstr>ДОКУМЕНТ СУДЕБНИК 1497 ГОДА О КРЕСТЬЯНСКИХ ПЕРЕХОДАХ.</vt:lpstr>
      <vt:lpstr>Игра «Крестики – нолики»</vt:lpstr>
      <vt:lpstr>Выводы:</vt:lpstr>
      <vt:lpstr>Домашнее задание:  § 21, вопросы, новые слова. * Сообщение о русской церкви или монастырях XV – XVI веков.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Московское государство в конце XV – начале XVI века</dc:title>
  <dc:creator>Учитель</dc:creator>
  <cp:lastModifiedBy>Aдминистратор</cp:lastModifiedBy>
  <cp:revision>9</cp:revision>
  <dcterms:modified xsi:type="dcterms:W3CDTF">2017-02-28T10:10:22Z</dcterms:modified>
</cp:coreProperties>
</file>