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765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765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765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5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5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5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5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5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6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6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6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766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766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2766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766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766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766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2780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4030663"/>
            <a:ext cx="4038600" cy="22780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708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7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663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2663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664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newstula.ru/pic/2010_01/KPRF_logo.pn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http://static2.aif.ru/public/article/765/70ec2e9d3b64a7fa43ed86c71093cd54_big.jpg" TargetMode="External"/><Relationship Id="rId7" Type="http://schemas.openxmlformats.org/officeDocument/2006/relationships/hyperlink" Target="http://www.smolensk2.ru/images/img_10032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hyperlink" Target="http://www.abakanradio.ru/images/1244.gif" TargetMode="Externa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f.primamedia.ru/89322.jpg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www.stringer.ru/LoadedImages/IMG_2007-03-16-03.jpg" TargetMode="Externa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Политические партии и движения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Д/З: </a:t>
            </a:r>
            <a:r>
              <a:rPr lang="ru-RU" dirty="0" smtClean="0"/>
              <a:t>§ 7, читать, </a:t>
            </a:r>
          </a:p>
          <a:p>
            <a:pPr algn="ctr"/>
            <a:r>
              <a:rPr lang="ru-RU" dirty="0" smtClean="0"/>
              <a:t>Р/Т № 3,4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12"/>
          </a:xfrm>
          <a:ln/>
        </p:spPr>
        <p:txBody>
          <a:bodyPr/>
          <a:lstStyle/>
          <a:p>
            <a:pPr algn="ctr"/>
            <a:r>
              <a:rPr lang="ru-RU" dirty="0"/>
              <a:t>Типология политических партий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258888" y="1628775"/>
            <a:ext cx="6481762" cy="647700"/>
          </a:xfrm>
          <a:prstGeom prst="rect">
            <a:avLst/>
          </a:prstGeom>
          <a:gradFill rotWithShape="1">
            <a:gsLst>
              <a:gs pos="0">
                <a:srgbClr val="FFCC99">
                  <a:gamma/>
                  <a:shade val="46275"/>
                  <a:invGamma/>
                </a:srgbClr>
              </a:gs>
              <a:gs pos="5000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4. По идеологической направленности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23850" y="2565400"/>
            <a:ext cx="3671888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Консервативные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23850" y="4581525"/>
            <a:ext cx="3671888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Социал-демократические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23850" y="5589588"/>
            <a:ext cx="3671888" cy="649287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Социалистические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219700" y="5445125"/>
            <a:ext cx="3671888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Националистические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5219700" y="4508500"/>
            <a:ext cx="3671888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Клерикальные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5148263" y="3500438"/>
            <a:ext cx="3671887" cy="649287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Фашистские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148263" y="2565400"/>
            <a:ext cx="3671887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Коммунистические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23850" y="3573463"/>
            <a:ext cx="3671888" cy="649287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Либеральные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  <p:bldP spid="17419" grpId="0" animBg="1"/>
      <p:bldP spid="174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42974"/>
          </a:xfrm>
          <a:ln/>
        </p:spPr>
        <p:txBody>
          <a:bodyPr/>
          <a:lstStyle/>
          <a:p>
            <a:pPr algn="ctr"/>
            <a:r>
              <a:rPr lang="ru-RU" dirty="0"/>
              <a:t>Типология политических партий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258888" y="1628775"/>
            <a:ext cx="6481762" cy="647700"/>
          </a:xfrm>
          <a:prstGeom prst="rect">
            <a:avLst/>
          </a:prstGeom>
          <a:gradFill rotWithShape="1">
            <a:gsLst>
              <a:gs pos="0">
                <a:srgbClr val="FFCC99">
                  <a:gamma/>
                  <a:shade val="46275"/>
                  <a:invGamma/>
                </a:srgbClr>
              </a:gs>
              <a:gs pos="5000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5. По месту в шкале партийного спектра</a:t>
            </a:r>
          </a:p>
        </p:txBody>
      </p:sp>
      <p:graphicFrame>
        <p:nvGraphicFramePr>
          <p:cNvPr id="18494" name="Group 62"/>
          <p:cNvGraphicFramePr>
            <a:graphicFrameLocks noGrp="1"/>
          </p:cNvGraphicFramePr>
          <p:nvPr>
            <p:ph idx="1"/>
          </p:nvPr>
        </p:nvGraphicFramePr>
        <p:xfrm>
          <a:off x="0" y="2492375"/>
          <a:ext cx="9144000" cy="4225925"/>
        </p:xfrm>
        <a:graphic>
          <a:graphicData uri="http://schemas.openxmlformats.org/drawingml/2006/table">
            <a:tbl>
              <a:tblPr/>
              <a:tblGrid>
                <a:gridCol w="3216275"/>
                <a:gridCol w="3143250"/>
                <a:gridCol w="2784475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ЛЕВЫЕ ПАРТИИ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9966"/>
                        </a:gs>
                        <a:gs pos="50000">
                          <a:srgbClr val="FF9966">
                            <a:gamma/>
                            <a:tint val="3922"/>
                            <a:invGamma/>
                          </a:srgbClr>
                        </a:gs>
                        <a:gs pos="100000">
                          <a:srgbClr val="FF996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ЦЕНТРИСТСКИЕ ПАРТИИ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9966"/>
                        </a:gs>
                        <a:gs pos="50000">
                          <a:srgbClr val="FF9966">
                            <a:gamma/>
                            <a:tint val="3922"/>
                            <a:invGamma/>
                          </a:srgbClr>
                        </a:gs>
                        <a:gs pos="100000">
                          <a:srgbClr val="FF996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ПРАВЫЕ ПАРТИИ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9966"/>
                        </a:gs>
                        <a:gs pos="50000">
                          <a:srgbClr val="FF9966">
                            <a:gamma/>
                            <a:tint val="3922"/>
                            <a:invGamma/>
                          </a:srgbClr>
                        </a:gs>
                        <a:gs pos="100000">
                          <a:srgbClr val="FF9966"/>
                        </a:gs>
                      </a:gsLst>
                      <a:lin ang="5400000" scaled="1"/>
                    </a:gradFill>
                  </a:tcPr>
                </a:tc>
              </a:tr>
              <a:tr h="292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Социалистически и  коммунистические партии: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за реформы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за вытеснение частного сектора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социальная защита трудящихся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радикально-революционные методы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CC99">
                            <a:gamma/>
                            <a:tint val="63922"/>
                            <a:invGamma/>
                          </a:srgbClr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Либеральные партии: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компромисс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сотрудничество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CC99">
                            <a:gamma/>
                            <a:tint val="63922"/>
                            <a:invGamma/>
                          </a:srgbClr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Консервативные партии: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за сильное государство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охрана частной собственности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за стабильность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- отрицательное отношение к революции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CC99">
                            <a:gamma/>
                            <a:tint val="63922"/>
                            <a:invGamma/>
                          </a:srgbClr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12"/>
          </a:xfrm>
          <a:ln/>
        </p:spPr>
        <p:txBody>
          <a:bodyPr/>
          <a:lstStyle/>
          <a:p>
            <a:pPr algn="ctr"/>
            <a:r>
              <a:rPr lang="ru-RU" dirty="0"/>
              <a:t>Типология политических партий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258888" y="1628775"/>
            <a:ext cx="6481762" cy="647700"/>
          </a:xfrm>
          <a:prstGeom prst="rect">
            <a:avLst/>
          </a:prstGeom>
          <a:gradFill rotWithShape="1">
            <a:gsLst>
              <a:gs pos="0">
                <a:srgbClr val="FFCC99">
                  <a:gamma/>
                  <a:shade val="46275"/>
                  <a:invGamma/>
                </a:srgbClr>
              </a:gs>
              <a:gs pos="5000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6. По методам действий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755650" y="2781300"/>
            <a:ext cx="3671888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Реформистские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4932363" y="2781300"/>
            <a:ext cx="3671887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Революционные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2843213" y="2349500"/>
            <a:ext cx="7207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508625" y="2349500"/>
            <a:ext cx="7921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20488" grpId="0" animBg="1"/>
      <p:bldP spid="20489" grpId="0" animBg="1"/>
      <p:bldP spid="2049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Единая Россия</a:t>
            </a:r>
          </a:p>
        </p:txBody>
      </p:sp>
      <p:sp>
        <p:nvSpPr>
          <p:cNvPr id="3" name="Содержимое 2"/>
          <p:cNvSpPr>
            <a:spLocks/>
          </p:cNvSpPr>
          <p:nvPr/>
        </p:nvSpPr>
        <p:spPr bwMode="auto">
          <a:xfrm>
            <a:off x="2051050" y="1628775"/>
            <a:ext cx="7092950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20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правящая партия, полностью поддерживающая политику президента и правительства. Создана в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2001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г. путём объединения трёх партий: «Единство», «Отечество» и «Вся Россия». На данный момент это самая многочисленная партия страны, насчитывающая более миллиона членов. Это объясняется не только политическим курсом партии, но и поддержкой, которую власти всех уровней оказывают её членам. Председателем партии является Путин В.В. Сопредседатели – Б.В. Грызлов, Лужков Ю. М., Шойгу С.К., Шаймиев М.Ш. 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Символом партии является белый медведь. 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Цвета – бело-синие.</a:t>
            </a:r>
            <a:endParaRPr lang="ru-RU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430838"/>
            <a:ext cx="165576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7" name="Picture 9" descr="100phot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628775"/>
            <a:ext cx="1728788" cy="1728788"/>
          </a:xfrm>
          <a:prstGeom prst="rect">
            <a:avLst/>
          </a:prstGeom>
          <a:noFill/>
        </p:spPr>
      </p:pic>
      <p:pic>
        <p:nvPicPr>
          <p:cNvPr id="22539" name="Picture 11" descr="100photo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3573463"/>
            <a:ext cx="1655763" cy="1655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Коммунистическая партия Российской Федерации</a:t>
            </a:r>
          </a:p>
        </p:txBody>
      </p:sp>
      <p:sp>
        <p:nvSpPr>
          <p:cNvPr id="3" name="Содержимое 2"/>
          <p:cNvSpPr>
            <a:spLocks/>
          </p:cNvSpPr>
          <p:nvPr/>
        </p:nvSpPr>
        <p:spPr bwMode="auto">
          <a:xfrm>
            <a:off x="2928938" y="1628775"/>
            <a:ext cx="6215062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240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ярко выраженная оппозиционная партия, выражающая несогласие с основными направлениями политики действующей власти. Курс партии в основном совпадает с курсом КПСС, но учитывает нынешнее положение в стране.  Создана в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1993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г. на базе КПСС. На данный момент насчитывает около 550 тысяч членов. Главой партии является Геннадий Андреевич Зюганов. 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Символы партии серп, молот и книга. 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Цвета – красные</a:t>
            </a:r>
            <a:r>
              <a:rPr lang="ru-RU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</a:t>
            </a: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412875"/>
            <a:ext cx="2339975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3716338"/>
            <a:ext cx="3209925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президентских выборах</a:t>
            </a:r>
          </a:p>
          <a:p>
            <a:pPr>
              <a:spcBef>
                <a:spcPct val="20000"/>
              </a:spcBef>
            </a:pPr>
            <a:r>
              <a:rPr lang="ru-RU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 1996 году Геннадий</a:t>
            </a:r>
          </a:p>
          <a:p>
            <a:pPr>
              <a:spcBef>
                <a:spcPct val="20000"/>
              </a:spcBef>
            </a:pPr>
            <a:r>
              <a:rPr lang="ru-RU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Зюганов выдвинул свою </a:t>
            </a:r>
          </a:p>
          <a:p>
            <a:pPr>
              <a:spcBef>
                <a:spcPct val="20000"/>
              </a:spcBef>
            </a:pPr>
            <a:r>
              <a:rPr lang="ru-RU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кандидатуру и в первом туре </a:t>
            </a:r>
          </a:p>
          <a:p>
            <a:pPr>
              <a:spcBef>
                <a:spcPct val="20000"/>
              </a:spcBef>
            </a:pPr>
            <a:r>
              <a:rPr lang="ru-RU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набрал  31,96% голосов. Во </a:t>
            </a:r>
          </a:p>
          <a:p>
            <a:pPr>
              <a:spcBef>
                <a:spcPct val="20000"/>
              </a:spcBef>
            </a:pPr>
            <a:r>
              <a:rPr lang="ru-RU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втором туре  - свыше 40%</a:t>
            </a:r>
          </a:p>
        </p:txBody>
      </p:sp>
      <p:pic>
        <p:nvPicPr>
          <p:cNvPr id="23561" name="Picture 9" descr="Картинка 3 из 56274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5589588"/>
            <a:ext cx="1004887" cy="1123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Либерально-демократическая партия России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557338"/>
            <a:ext cx="21050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Прямоугольник 4"/>
          <p:cNvSpPr>
            <a:spLocks noChangeArrowheads="1"/>
          </p:cNvSpPr>
          <p:nvPr/>
        </p:nvSpPr>
        <p:spPr bwMode="auto">
          <a:xfrm>
            <a:off x="0" y="4365625"/>
            <a:ext cx="2714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ahoma" pitchFamily="34" charset="0"/>
                <a:cs typeface="Arial" charset="0"/>
              </a:rPr>
              <a:t>Владимир Вольфович Жириновский </a:t>
            </a:r>
            <a:endParaRPr lang="ru-RU">
              <a:latin typeface="Tahoma" pitchFamily="34" charset="0"/>
              <a:cs typeface="Arial" charset="0"/>
            </a:endParaRPr>
          </a:p>
        </p:txBody>
      </p:sp>
      <p:sp>
        <p:nvSpPr>
          <p:cNvPr id="3" name="Содержимое 2"/>
          <p:cNvSpPr>
            <a:spLocks/>
          </p:cNvSpPr>
          <p:nvPr/>
        </p:nvSpPr>
        <p:spPr bwMode="auto">
          <a:xfrm>
            <a:off x="2627313" y="1628775"/>
            <a:ext cx="6337300" cy="464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Радикальная партия, выступающая за сильное    государство, которому должны быть подчинены интересы всех его граждан.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Несмотря на критику положения в стране, в основном поддерживает курс президента и правительства.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Образована в 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1989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г.. ЛДПР популярна в основном благодаря своему лидеру В.В. Жириновскому, поэтому часто называется политологами партией одного человека. Он же по сути является её символом. Цвета синие.</a:t>
            </a:r>
          </a:p>
          <a:p>
            <a:pPr marL="342900" indent="-342900" algn="ctr">
              <a:lnSpc>
                <a:spcPct val="70000"/>
              </a:lnSpc>
              <a:spcBef>
                <a:spcPct val="20000"/>
              </a:spcBef>
            </a:pPr>
            <a:endParaRPr lang="ru-RU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4584" name="Picture 8" descr="Картинка 2 из 30759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5462588"/>
            <a:ext cx="1858963" cy="1395412"/>
          </a:xfrm>
          <a:prstGeom prst="rect">
            <a:avLst/>
          </a:prstGeom>
          <a:noFill/>
        </p:spPr>
      </p:pic>
      <p:pic>
        <p:nvPicPr>
          <p:cNvPr id="24586" name="Picture 10" descr="Картинка 3 из 30759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80288" y="5241925"/>
            <a:ext cx="1462087" cy="1616075"/>
          </a:xfrm>
          <a:prstGeom prst="rect">
            <a:avLst/>
          </a:prstGeom>
          <a:noFill/>
        </p:spPr>
      </p:pic>
      <p:pic>
        <p:nvPicPr>
          <p:cNvPr id="24588" name="Picture 12" descr="Картинка 4 из 30759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4663" y="5157788"/>
            <a:ext cx="2519362" cy="168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/>
              <a:t>Справедливая Россия</a:t>
            </a:r>
          </a:p>
        </p:txBody>
      </p:sp>
      <p:sp>
        <p:nvSpPr>
          <p:cNvPr id="3" name="Содержимое 2"/>
          <p:cNvSpPr>
            <a:spLocks/>
          </p:cNvSpPr>
          <p:nvPr/>
        </p:nvSpPr>
        <p:spPr bwMode="auto">
          <a:xfrm>
            <a:off x="0" y="3887788"/>
            <a:ext cx="9144000" cy="297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Партия, выступающая за социальное и правовое равенство граждан, ответственность государства перед гражданами и большую степень участие последних в управлении страной. 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Поддерживает политику президента В.В. Путина.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Образована в </a:t>
            </a:r>
            <a:r>
              <a:rPr lang="ru-RU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2006 </a:t>
            </a: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году путём объединения трёх партий: «Родина», «Российская партия пенсионеров» и «Российская партия жизни». </a:t>
            </a:r>
          </a:p>
          <a:p>
            <a:pPr marL="342900" indent="-342900" algn="ctr">
              <a:buFont typeface="Wingdings" pitchFamily="2" charset="2"/>
              <a:buNone/>
            </a:pPr>
            <a:r>
              <a:rPr lang="ru-RU" sz="2000" b="1" u="sng">
                <a:solidFill>
                  <a:schemeClr val="tx2"/>
                </a:solidFill>
              </a:rPr>
              <a:t>Символ партии </a:t>
            </a:r>
            <a:r>
              <a:rPr lang="ru-RU" sz="2000" b="1">
                <a:solidFill>
                  <a:schemeClr val="tx2"/>
                </a:solidFill>
              </a:rPr>
              <a:t>российский флаг с широкой красной полосой, на которой имеется надпись: «Справедливая Россия», а ниже надпись: «Родина. Пенсионеры. Жизнь».</a:t>
            </a:r>
            <a:endParaRPr lang="ru-RU" sz="32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313"/>
            <a:ext cx="3492500" cy="2339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5614" name="Picture 14" descr="Картинка 1 из 3337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375" y="1557338"/>
            <a:ext cx="3095625" cy="2476500"/>
          </a:xfrm>
          <a:prstGeom prst="rect">
            <a:avLst/>
          </a:prstGeom>
          <a:noFill/>
        </p:spPr>
      </p:pic>
      <p:pic>
        <p:nvPicPr>
          <p:cNvPr id="25616" name="Picture 16" descr="Картинка 59 из 3337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9563" y="1916113"/>
            <a:ext cx="2273300" cy="1704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Словарь: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4800" dirty="0" smtClean="0"/>
              <a:t>Общественно-политическое движение – массовое, добровольное формирование, созданное по инициативе людей снизу.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Отличительные признаки: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Стремится не к завоеванию власти, а к воздействию на власть в нужном направлении.</a:t>
            </a:r>
          </a:p>
          <a:p>
            <a:r>
              <a:rPr lang="ru-RU" sz="2400" dirty="0" smtClean="0"/>
              <a:t>Не имеет строгой организационной структуры.</a:t>
            </a:r>
          </a:p>
          <a:p>
            <a:r>
              <a:rPr lang="ru-RU" sz="2400" dirty="0" smtClean="0"/>
              <a:t>Не требует обязательного идеологического единства.</a:t>
            </a:r>
          </a:p>
          <a:p>
            <a:r>
              <a:rPr lang="ru-RU" sz="2400" dirty="0" smtClean="0"/>
              <a:t>Выражает частные интересы определенной группы.</a:t>
            </a:r>
          </a:p>
          <a:p>
            <a:r>
              <a:rPr lang="ru-RU" sz="2400" dirty="0" smtClean="0"/>
              <a:t>Имеет широкую, пеструю социальную базу.</a:t>
            </a:r>
          </a:p>
          <a:p>
            <a:r>
              <a:rPr lang="ru-RU" sz="2400" dirty="0" smtClean="0"/>
              <a:t>В большей степени зависимо от своего лидера, его популярности, чем от четкости программных установок.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Виды движений: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Антивоенные.</a:t>
            </a:r>
          </a:p>
          <a:p>
            <a:r>
              <a:rPr lang="ru-RU" sz="2400" dirty="0" smtClean="0"/>
              <a:t>За новый экономический порядок (антиглобализм).</a:t>
            </a:r>
          </a:p>
          <a:p>
            <a:r>
              <a:rPr lang="ru-RU" sz="2400" dirty="0" smtClean="0"/>
              <a:t>Экологические.</a:t>
            </a:r>
          </a:p>
          <a:p>
            <a:r>
              <a:rPr lang="ru-RU" sz="2400" dirty="0" smtClean="0"/>
              <a:t>Против национальной и расовой дискриминации.</a:t>
            </a:r>
          </a:p>
          <a:p>
            <a:r>
              <a:rPr lang="ru-RU" sz="2400" dirty="0" smtClean="0"/>
              <a:t>Неприсоединения.</a:t>
            </a:r>
          </a:p>
          <a:p>
            <a:r>
              <a:rPr lang="ru-RU" sz="2400" dirty="0" smtClean="0"/>
              <a:t>Женские.</a:t>
            </a:r>
          </a:p>
          <a:p>
            <a:r>
              <a:rPr lang="ru-RU" sz="2400" dirty="0" smtClean="0"/>
              <a:t>Молодежные.</a:t>
            </a:r>
          </a:p>
          <a:p>
            <a:r>
              <a:rPr lang="ru-RU" sz="2400" dirty="0" smtClean="0"/>
              <a:t>Студенческие.</a:t>
            </a:r>
          </a:p>
          <a:p>
            <a:r>
              <a:rPr lang="ru-RU" sz="2400" dirty="0" smtClean="0"/>
              <a:t>За развитие демократии.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Словарь: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000" dirty="0" smtClean="0"/>
              <a:t>Политическая партия – организация, объединяющая наиболее активную часть определенных социальных групп или населения в целом, выражающая и защищающая определенные социальные интересы.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 dirty="0"/>
              <a:t>Признаки политической партии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773238"/>
            <a:ext cx="9144000" cy="696912"/>
            <a:chOff x="1415" y="1248"/>
            <a:chExt cx="3161" cy="334"/>
          </a:xfrm>
        </p:grpSpPr>
        <p:sp>
          <p:nvSpPr>
            <p:cNvPr id="9273" name="AutoShape 4"/>
            <p:cNvSpPr>
              <a:spLocks noChangeArrowheads="1"/>
            </p:cNvSpPr>
            <p:nvPr/>
          </p:nvSpPr>
          <p:spPr bwMode="gray">
            <a:xfrm>
              <a:off x="1537" y="1248"/>
              <a:ext cx="3039" cy="33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28575" algn="ctr">
              <a:solidFill>
                <a:srgbClr val="FFCC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000"/>
            </a:p>
          </p:txBody>
        </p:sp>
        <p:sp>
          <p:nvSpPr>
            <p:cNvPr id="9274" name="Text Box 5"/>
            <p:cNvSpPr txBox="1">
              <a:spLocks noChangeArrowheads="1"/>
            </p:cNvSpPr>
            <p:nvPr/>
          </p:nvSpPr>
          <p:spPr bwMode="gray">
            <a:xfrm>
              <a:off x="1640" y="1294"/>
              <a:ext cx="2632" cy="1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/>
                <a:t>Носитель определенной идеологии</a:t>
              </a:r>
              <a:endParaRPr lang="en-US" sz="2000" b="1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415" y="1276"/>
              <a:ext cx="266" cy="298"/>
              <a:chOff x="1415" y="1276"/>
              <a:chExt cx="266" cy="298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9277" name="Picture 8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278" name="Oval 9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925800"/>
                    </a:gs>
                  </a:gsLst>
                  <a:path path="rect">
                    <a:fillToRect t="100000" r="100000"/>
                  </a:path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/>
                </a:p>
              </p:txBody>
            </p:sp>
            <p:sp>
              <p:nvSpPr>
                <p:cNvPr id="9279" name="Oval 10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26100"/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/>
                </a:p>
              </p:txBody>
            </p:sp>
            <p:pic>
              <p:nvPicPr>
                <p:cNvPr id="9280" name="Picture 11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281" name="Text Box 12"/>
              <p:cNvSpPr txBox="1">
                <a:spLocks noChangeArrowheads="1"/>
              </p:cNvSpPr>
              <p:nvPr/>
            </p:nvSpPr>
            <p:spPr bwMode="gray">
              <a:xfrm>
                <a:off x="1482" y="1292"/>
                <a:ext cx="113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1</a:t>
                </a:r>
              </a:p>
            </p:txBody>
          </p:sp>
        </p:grp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0" y="2636838"/>
            <a:ext cx="9148763" cy="720725"/>
            <a:chOff x="1414" y="1728"/>
            <a:chExt cx="3162" cy="346"/>
          </a:xfrm>
        </p:grpSpPr>
        <p:sp>
          <p:nvSpPr>
            <p:cNvPr id="9283" name="AutoShape 14"/>
            <p:cNvSpPr>
              <a:spLocks noChangeArrowheads="1"/>
            </p:cNvSpPr>
            <p:nvPr/>
          </p:nvSpPr>
          <p:spPr bwMode="gray">
            <a:xfrm>
              <a:off x="1537" y="1728"/>
              <a:ext cx="3039" cy="33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28575" algn="ctr">
              <a:solidFill>
                <a:srgbClr val="F3DA7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000" b="1"/>
            </a:p>
          </p:txBody>
        </p:sp>
        <p:sp>
          <p:nvSpPr>
            <p:cNvPr id="9284" name="Text Box 15"/>
            <p:cNvSpPr txBox="1">
              <a:spLocks noChangeArrowheads="1"/>
            </p:cNvSpPr>
            <p:nvPr/>
          </p:nvSpPr>
          <p:spPr bwMode="gray">
            <a:xfrm>
              <a:off x="1640" y="1776"/>
              <a:ext cx="2632" cy="1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/>
                <a:t>Организованность, наличие определенной структуры</a:t>
              </a:r>
              <a:endParaRPr lang="en-US" sz="2000" b="1"/>
            </a:p>
          </p:txBody>
        </p: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1414" y="1776"/>
              <a:ext cx="266" cy="298"/>
              <a:chOff x="1414" y="1776"/>
              <a:chExt cx="266" cy="298"/>
            </a:xfrm>
          </p:grpSpPr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9287" name="Picture 18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288" name="Oval 19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908D0F"/>
                    </a:gs>
                  </a:gsLst>
                  <a:path path="rect">
                    <a:fillToRect t="100000" r="100000"/>
                  </a:path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9289" name="Oval 20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09D11"/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pic>
              <p:nvPicPr>
                <p:cNvPr id="9290" name="Picture 21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291" name="Text Box 22"/>
              <p:cNvSpPr txBox="1">
                <a:spLocks noChangeArrowheads="1"/>
              </p:cNvSpPr>
              <p:nvPr/>
            </p:nvSpPr>
            <p:spPr bwMode="gray">
              <a:xfrm>
                <a:off x="1481" y="1792"/>
                <a:ext cx="113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b="1"/>
                  <a:t>2</a:t>
                </a:r>
              </a:p>
            </p:txBody>
          </p:sp>
        </p:grp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588" y="3429000"/>
            <a:ext cx="9142412" cy="719138"/>
            <a:chOff x="1416" y="2199"/>
            <a:chExt cx="3160" cy="345"/>
          </a:xfrm>
        </p:grpSpPr>
        <p:sp>
          <p:nvSpPr>
            <p:cNvPr id="9293" name="AutoShape 24"/>
            <p:cNvSpPr>
              <a:spLocks noChangeArrowheads="1"/>
            </p:cNvSpPr>
            <p:nvPr/>
          </p:nvSpPr>
          <p:spPr bwMode="gray">
            <a:xfrm>
              <a:off x="1537" y="2199"/>
              <a:ext cx="3039" cy="33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9050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000" b="1"/>
            </a:p>
          </p:txBody>
        </p:sp>
        <p:sp>
          <p:nvSpPr>
            <p:cNvPr id="9294" name="Text Box 25"/>
            <p:cNvSpPr txBox="1">
              <a:spLocks noChangeArrowheads="1"/>
            </p:cNvSpPr>
            <p:nvPr/>
          </p:nvSpPr>
          <p:spPr bwMode="gray">
            <a:xfrm>
              <a:off x="1640" y="2247"/>
              <a:ext cx="2632" cy="1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/>
                <a:t>Наличие программных документов – Устава и Программы</a:t>
              </a:r>
              <a:endParaRPr lang="en-US" sz="2000" b="1"/>
            </a:p>
          </p:txBody>
        </p: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416" y="2246"/>
              <a:ext cx="266" cy="298"/>
              <a:chOff x="1416" y="2246"/>
              <a:chExt cx="266" cy="298"/>
            </a:xfrm>
          </p:grpSpPr>
          <p:sp>
            <p:nvSpPr>
              <p:cNvPr id="9296" name="Text Box 27"/>
              <p:cNvSpPr txBox="1">
                <a:spLocks noChangeArrowheads="1"/>
              </p:cNvSpPr>
              <p:nvPr/>
            </p:nvSpPr>
            <p:spPr bwMode="gray">
              <a:xfrm>
                <a:off x="1477" y="2267"/>
                <a:ext cx="112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b="1"/>
                  <a:t>3</a:t>
                </a:r>
              </a:p>
            </p:txBody>
          </p:sp>
          <p:grpSp>
            <p:nvGrpSpPr>
              <p:cNvPr id="10" name="Group 28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9298" name="Picture 29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299" name="Oval 30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t="100000" r="100000"/>
                  </a:path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9300" name="Oval 31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A9147"/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pic>
              <p:nvPicPr>
                <p:cNvPr id="9301" name="Picture 32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302" name="Text Box 33"/>
              <p:cNvSpPr txBox="1">
                <a:spLocks noChangeArrowheads="1"/>
              </p:cNvSpPr>
              <p:nvPr/>
            </p:nvSpPr>
            <p:spPr bwMode="gray">
              <a:xfrm>
                <a:off x="1483" y="2262"/>
                <a:ext cx="113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b="1"/>
                  <a:t>3</a:t>
                </a:r>
              </a:p>
            </p:txBody>
          </p:sp>
        </p:grp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-4763" y="4252913"/>
            <a:ext cx="9148763" cy="803275"/>
            <a:chOff x="1414" y="2679"/>
            <a:chExt cx="3162" cy="385"/>
          </a:xfrm>
        </p:grpSpPr>
        <p:sp>
          <p:nvSpPr>
            <p:cNvPr id="9304" name="AutoShape 35"/>
            <p:cNvSpPr>
              <a:spLocks noChangeArrowheads="1"/>
            </p:cNvSpPr>
            <p:nvPr/>
          </p:nvSpPr>
          <p:spPr bwMode="gray">
            <a:xfrm>
              <a:off x="1537" y="2679"/>
              <a:ext cx="3039" cy="33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9050" algn="ctr">
              <a:solidFill>
                <a:srgbClr val="9933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000" b="1"/>
            </a:p>
          </p:txBody>
        </p:sp>
        <p:sp>
          <p:nvSpPr>
            <p:cNvPr id="9305" name="Text Box 36"/>
            <p:cNvSpPr txBox="1">
              <a:spLocks noChangeArrowheads="1"/>
            </p:cNvSpPr>
            <p:nvPr/>
          </p:nvSpPr>
          <p:spPr bwMode="gray">
            <a:xfrm>
              <a:off x="1640" y="2727"/>
              <a:ext cx="2632" cy="3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/>
                <a:t>Наличие собственного имущества, финансовых средств, СМИ</a:t>
              </a:r>
              <a:endParaRPr lang="en-US" sz="2000" b="1"/>
            </a:p>
          </p:txBody>
        </p:sp>
        <p:grpSp>
          <p:nvGrpSpPr>
            <p:cNvPr id="12" name="Group 37"/>
            <p:cNvGrpSpPr>
              <a:grpSpLocks/>
            </p:cNvGrpSpPr>
            <p:nvPr/>
          </p:nvGrpSpPr>
          <p:grpSpPr bwMode="auto">
            <a:xfrm>
              <a:off x="1414" y="2726"/>
              <a:ext cx="266" cy="298"/>
              <a:chOff x="1414" y="2726"/>
              <a:chExt cx="266" cy="298"/>
            </a:xfrm>
          </p:grpSpPr>
          <p:sp>
            <p:nvSpPr>
              <p:cNvPr id="9307" name="Text Box 38"/>
              <p:cNvSpPr txBox="1">
                <a:spLocks noChangeArrowheads="1"/>
              </p:cNvSpPr>
              <p:nvPr/>
            </p:nvSpPr>
            <p:spPr bwMode="gray">
              <a:xfrm>
                <a:off x="1477" y="2748"/>
                <a:ext cx="112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b="1"/>
                  <a:t>4</a:t>
                </a:r>
              </a:p>
            </p:txBody>
          </p:sp>
          <p:grpSp>
            <p:nvGrpSpPr>
              <p:cNvPr id="13" name="Group 39"/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9309" name="Picture 4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310" name="Oval 4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74318F"/>
                    </a:gs>
                  </a:gsLst>
                  <a:path path="rect">
                    <a:fillToRect t="100000" r="100000"/>
                  </a:path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9311" name="Oval 4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369E"/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pic>
              <p:nvPicPr>
                <p:cNvPr id="9312" name="Picture 4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313" name="Text Box 44"/>
              <p:cNvSpPr txBox="1">
                <a:spLocks noChangeArrowheads="1"/>
              </p:cNvSpPr>
              <p:nvPr/>
            </p:nvSpPr>
            <p:spPr bwMode="gray">
              <a:xfrm>
                <a:off x="1481" y="2742"/>
                <a:ext cx="113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b="1"/>
                  <a:t>4</a:t>
                </a:r>
              </a:p>
            </p:txBody>
          </p:sp>
        </p:grpSp>
      </p:grpSp>
      <p:grpSp>
        <p:nvGrpSpPr>
          <p:cNvPr id="14" name="Group 45"/>
          <p:cNvGrpSpPr>
            <a:grpSpLocks/>
          </p:cNvGrpSpPr>
          <p:nvPr/>
        </p:nvGrpSpPr>
        <p:grpSpPr bwMode="auto">
          <a:xfrm>
            <a:off x="0" y="5084763"/>
            <a:ext cx="9136063" cy="719137"/>
            <a:chOff x="1414" y="3159"/>
            <a:chExt cx="3158" cy="345"/>
          </a:xfrm>
        </p:grpSpPr>
        <p:sp>
          <p:nvSpPr>
            <p:cNvPr id="9315" name="AutoShape 46"/>
            <p:cNvSpPr>
              <a:spLocks noChangeArrowheads="1"/>
            </p:cNvSpPr>
            <p:nvPr/>
          </p:nvSpPr>
          <p:spPr bwMode="gray">
            <a:xfrm>
              <a:off x="1533" y="3159"/>
              <a:ext cx="3039" cy="33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9050" algn="ctr">
              <a:solidFill>
                <a:srgbClr val="4D98E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000" b="1"/>
            </a:p>
          </p:txBody>
        </p:sp>
        <p:sp>
          <p:nvSpPr>
            <p:cNvPr id="9316" name="Text Box 47"/>
            <p:cNvSpPr txBox="1">
              <a:spLocks noChangeArrowheads="1"/>
            </p:cNvSpPr>
            <p:nvPr/>
          </p:nvSpPr>
          <p:spPr bwMode="gray">
            <a:xfrm>
              <a:off x="1636" y="3207"/>
              <a:ext cx="2632" cy="1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/>
                <a:t>Наличие собственной символики</a:t>
              </a:r>
              <a:endParaRPr lang="en-US" sz="2000" b="1"/>
            </a:p>
          </p:txBody>
        </p:sp>
        <p:grpSp>
          <p:nvGrpSpPr>
            <p:cNvPr id="15" name="Group 48"/>
            <p:cNvGrpSpPr>
              <a:grpSpLocks/>
            </p:cNvGrpSpPr>
            <p:nvPr/>
          </p:nvGrpSpPr>
          <p:grpSpPr bwMode="auto">
            <a:xfrm>
              <a:off x="1414" y="3206"/>
              <a:ext cx="266" cy="298"/>
              <a:chOff x="1414" y="3206"/>
              <a:chExt cx="266" cy="298"/>
            </a:xfrm>
          </p:grpSpPr>
          <p:grpSp>
            <p:nvGrpSpPr>
              <p:cNvPr id="16" name="Group 49"/>
              <p:cNvGrpSpPr>
                <a:grpSpLocks/>
              </p:cNvGrpSpPr>
              <p:nvPr/>
            </p:nvGrpSpPr>
            <p:grpSpPr bwMode="auto">
              <a:xfrm>
                <a:off x="1414" y="3206"/>
                <a:ext cx="266" cy="298"/>
                <a:chOff x="1415" y="1276"/>
                <a:chExt cx="266" cy="298"/>
              </a:xfrm>
            </p:grpSpPr>
            <p:pic>
              <p:nvPicPr>
                <p:cNvPr id="9319" name="Picture 5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320" name="Oval 5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98E3"/>
                    </a:gs>
                    <a:gs pos="100000">
                      <a:srgbClr val="2C5782"/>
                    </a:gs>
                  </a:gsLst>
                  <a:path path="rect">
                    <a:fillToRect t="100000" r="100000"/>
                  </a:path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9321" name="Oval 5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316190"/>
                    </a:gs>
                    <a:gs pos="100000">
                      <a:srgbClr val="4D98E3">
                        <a:alpha val="85001"/>
                      </a:srgbClr>
                    </a:gs>
                  </a:gsLst>
                  <a:lin ang="189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pic>
              <p:nvPicPr>
                <p:cNvPr id="9322" name="Picture 5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323" name="Text Box 54"/>
              <p:cNvSpPr txBox="1">
                <a:spLocks noChangeArrowheads="1"/>
              </p:cNvSpPr>
              <p:nvPr/>
            </p:nvSpPr>
            <p:spPr bwMode="gray">
              <a:xfrm>
                <a:off x="1481" y="3222"/>
                <a:ext cx="113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 b="1"/>
                  <a:t>5</a:t>
                </a:r>
              </a:p>
            </p:txBody>
          </p:sp>
        </p:grpSp>
      </p:grpSp>
      <p:grpSp>
        <p:nvGrpSpPr>
          <p:cNvPr id="17" name="Group 3"/>
          <p:cNvGrpSpPr>
            <a:grpSpLocks/>
          </p:cNvGrpSpPr>
          <p:nvPr/>
        </p:nvGrpSpPr>
        <p:grpSpPr bwMode="auto">
          <a:xfrm>
            <a:off x="0" y="5949950"/>
            <a:ext cx="9144000" cy="696913"/>
            <a:chOff x="1415" y="1248"/>
            <a:chExt cx="3161" cy="334"/>
          </a:xfrm>
        </p:grpSpPr>
        <p:sp>
          <p:nvSpPr>
            <p:cNvPr id="9325" name="AutoShape 4"/>
            <p:cNvSpPr>
              <a:spLocks noChangeArrowheads="1"/>
            </p:cNvSpPr>
            <p:nvPr/>
          </p:nvSpPr>
          <p:spPr bwMode="gray">
            <a:xfrm>
              <a:off x="1537" y="1248"/>
              <a:ext cx="3039" cy="33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28575" algn="ctr">
              <a:solidFill>
                <a:srgbClr val="FFCC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000" b="1"/>
            </a:p>
          </p:txBody>
        </p:sp>
        <p:sp>
          <p:nvSpPr>
            <p:cNvPr id="9326" name="Text Box 5"/>
            <p:cNvSpPr txBox="1">
              <a:spLocks noChangeArrowheads="1"/>
            </p:cNvSpPr>
            <p:nvPr/>
          </p:nvSpPr>
          <p:spPr bwMode="gray">
            <a:xfrm>
              <a:off x="1640" y="1294"/>
              <a:ext cx="2632" cy="1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/>
                <a:t>Стремление к завоеванию власти</a:t>
              </a:r>
              <a:endParaRPr lang="en-US" sz="2000" b="1"/>
            </a:p>
          </p:txBody>
        </p:sp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1415" y="1276"/>
              <a:ext cx="266" cy="298"/>
              <a:chOff x="1415" y="1276"/>
              <a:chExt cx="266" cy="298"/>
            </a:xfrm>
          </p:grpSpPr>
          <p:grpSp>
            <p:nvGrpSpPr>
              <p:cNvPr id="19" name="Group 7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9329" name="Picture 8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330" name="Oval 9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925800"/>
                    </a:gs>
                  </a:gsLst>
                  <a:path path="rect">
                    <a:fillToRect t="100000" r="100000"/>
                  </a:path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9331" name="Oval 10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26100"/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ru-RU" sz="2000" b="1"/>
                </a:p>
              </p:txBody>
            </p:sp>
            <p:pic>
              <p:nvPicPr>
                <p:cNvPr id="9332" name="Picture 11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333" name="Text Box 12"/>
              <p:cNvSpPr txBox="1">
                <a:spLocks noChangeArrowheads="1"/>
              </p:cNvSpPr>
              <p:nvPr/>
            </p:nvSpPr>
            <p:spPr bwMode="gray">
              <a:xfrm>
                <a:off x="1482" y="1292"/>
                <a:ext cx="113" cy="1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/>
                  <a:t>6</a:t>
                </a:r>
                <a:endParaRPr lang="en-US" sz="2000" b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 dirty="0"/>
              <a:t>Структура политической партии</a:t>
            </a:r>
          </a:p>
        </p:txBody>
      </p:sp>
      <p:graphicFrame>
        <p:nvGraphicFramePr>
          <p:cNvPr id="10245" name="Diagram 5"/>
          <p:cNvGraphicFramePr>
            <a:graphicFrameLocks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251" name="AutoShape 11"/>
          <p:cNvSpPr>
            <a:spLocks/>
          </p:cNvSpPr>
          <p:nvPr/>
        </p:nvSpPr>
        <p:spPr bwMode="auto">
          <a:xfrm>
            <a:off x="6519863" y="1946275"/>
            <a:ext cx="2084387" cy="609600"/>
          </a:xfrm>
          <a:prstGeom prst="borderCallout2">
            <a:avLst>
              <a:gd name="adj1" fmla="val 18750"/>
              <a:gd name="adj2" fmla="val -3657"/>
              <a:gd name="adj3" fmla="val 18750"/>
              <a:gd name="adj4" fmla="val -40977"/>
              <a:gd name="adj5" fmla="val 77866"/>
              <a:gd name="adj6" fmla="val -79667"/>
            </a:avLst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5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/>
              <a:t>Лидер(ы)</a:t>
            </a:r>
          </a:p>
          <a:p>
            <a:pPr algn="ctr"/>
            <a:r>
              <a:rPr lang="ru-RU" b="1"/>
              <a:t>партии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ctr"/>
            <a:r>
              <a:rPr lang="ru-RU" dirty="0"/>
              <a:t>Типология политических партий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63713" y="1844675"/>
            <a:ext cx="5616575" cy="647700"/>
          </a:xfrm>
          <a:prstGeom prst="rect">
            <a:avLst/>
          </a:prstGeom>
          <a:gradFill rotWithShape="1">
            <a:gsLst>
              <a:gs pos="0">
                <a:srgbClr val="FFCC99">
                  <a:gamma/>
                  <a:shade val="46275"/>
                  <a:invGamma/>
                </a:srgbClr>
              </a:gs>
              <a:gs pos="5000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1. По отношению к власти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55650" y="2924175"/>
            <a:ext cx="3671888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Правящие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932363" y="2924175"/>
            <a:ext cx="3671887" cy="64928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Оппозиционные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763713" y="4292600"/>
            <a:ext cx="5616575" cy="647700"/>
          </a:xfrm>
          <a:prstGeom prst="rect">
            <a:avLst/>
          </a:prstGeom>
          <a:gradFill rotWithShape="1">
            <a:gsLst>
              <a:gs pos="0">
                <a:srgbClr val="FFCC99">
                  <a:gamma/>
                  <a:shade val="46275"/>
                  <a:invGamma/>
                </a:srgbClr>
              </a:gs>
              <a:gs pos="5000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2. По отношению к закону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005388" y="5300663"/>
            <a:ext cx="3671887" cy="649287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Нелегальные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684213" y="5300663"/>
            <a:ext cx="3671887" cy="649287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CC99">
                  <a:gamma/>
                  <a:tint val="33725"/>
                  <a:invGamma/>
                </a:srgbClr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Легальные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2843213" y="2492375"/>
            <a:ext cx="7207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5508625" y="2492375"/>
            <a:ext cx="7921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2555875" y="4868863"/>
            <a:ext cx="9366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5724525" y="4940300"/>
            <a:ext cx="7921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6" grpId="0" animBg="1"/>
      <p:bldP spid="15367" grpId="0" animBg="1"/>
      <p:bldP spid="15368" grpId="0" animBg="1"/>
      <p:bldP spid="15369" grpId="0" animBg="1"/>
      <p:bldP spid="15370" grpId="0" animBg="1"/>
      <p:bldP spid="15371" grpId="0" animBg="1"/>
      <p:bldP spid="15372" grpId="0" animBg="1"/>
      <p:bldP spid="153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00098"/>
          </a:xfrm>
          <a:ln/>
        </p:spPr>
        <p:txBody>
          <a:bodyPr/>
          <a:lstStyle/>
          <a:p>
            <a:pPr algn="ctr"/>
            <a:r>
              <a:rPr lang="ru-RU" dirty="0"/>
              <a:t>Типология политических партий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258888" y="1628775"/>
            <a:ext cx="6481762" cy="647700"/>
          </a:xfrm>
          <a:prstGeom prst="rect">
            <a:avLst/>
          </a:prstGeom>
          <a:gradFill rotWithShape="1">
            <a:gsLst>
              <a:gs pos="0">
                <a:srgbClr val="FFCC99">
                  <a:gamma/>
                  <a:shade val="46275"/>
                  <a:invGamma/>
                </a:srgbClr>
              </a:gs>
              <a:gs pos="50000">
                <a:srgbClr val="FFCC99"/>
              </a:gs>
              <a:gs pos="100000">
                <a:srgbClr val="FFCC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3. По типу организационной структуры</a:t>
            </a:r>
          </a:p>
        </p:txBody>
      </p:sp>
      <p:sp>
        <p:nvSpPr>
          <p:cNvPr id="11" name="Содержимое 10"/>
          <p:cNvSpPr>
            <a:spLocks/>
          </p:cNvSpPr>
          <p:nvPr/>
        </p:nvSpPr>
        <p:spPr bwMode="auto">
          <a:xfrm>
            <a:off x="0" y="2349500"/>
            <a:ext cx="4495800" cy="436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0000"/>
              </a:lnSpc>
              <a:spcBef>
                <a:spcPct val="20000"/>
              </a:spcBef>
            </a:pPr>
            <a:r>
              <a:rPr lang="ru-RU" sz="2800" b="1" u="sng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КАДРОВЫЕ ПАРТИИ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немногочисленны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свободное членство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опираются на профессиональных политиков и финансовую элиту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проводят деятельность только в период выборов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существует за счет богатых спонсоров</a:t>
            </a:r>
          </a:p>
        </p:txBody>
      </p:sp>
      <p:sp>
        <p:nvSpPr>
          <p:cNvPr id="12" name="Содержимое 11"/>
          <p:cNvSpPr>
            <a:spLocks/>
          </p:cNvSpPr>
          <p:nvPr/>
        </p:nvSpPr>
        <p:spPr bwMode="auto">
          <a:xfrm>
            <a:off x="4500563" y="2349500"/>
            <a:ext cx="4643437" cy="436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0000"/>
              </a:lnSpc>
              <a:spcBef>
                <a:spcPct val="20000"/>
              </a:spcBef>
            </a:pPr>
            <a:r>
              <a:rPr lang="ru-RU" sz="2800" b="1" u="sng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МАССОВЫЕ ПАРТИИ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многочисленны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фиксированное членство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жесткая дисциплина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первичные  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парторганизации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активная деятельность в массах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коллективное финансирование за счет членских взносов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3. Политические режимы</Template>
  <TotalTime>75</TotalTime>
  <Words>686</Words>
  <Application>Microsoft Office PowerPoint</Application>
  <PresentationFormat>Экран (4:3)</PresentationFormat>
  <Paragraphs>133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Пиксел</vt:lpstr>
      <vt:lpstr>Политические партии и движения</vt:lpstr>
      <vt:lpstr>Словарь:</vt:lpstr>
      <vt:lpstr>Отличительные признаки:</vt:lpstr>
      <vt:lpstr>Виды движений:</vt:lpstr>
      <vt:lpstr>Словарь:</vt:lpstr>
      <vt:lpstr>Признаки политической партии</vt:lpstr>
      <vt:lpstr>Структура политической партии</vt:lpstr>
      <vt:lpstr>Типология политических партий</vt:lpstr>
      <vt:lpstr>Типология политических партий</vt:lpstr>
      <vt:lpstr>Типология политических партий</vt:lpstr>
      <vt:lpstr>Типология политических партий</vt:lpstr>
      <vt:lpstr>Типология политических партий</vt:lpstr>
      <vt:lpstr>Единая Россия</vt:lpstr>
      <vt:lpstr>Коммунистическая партия Российской Федерации</vt:lpstr>
      <vt:lpstr>Либерально-демократическая партия России</vt:lpstr>
      <vt:lpstr>Справедливая Россия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Политические партии и движения</dc:title>
  <dc:creator>Алик</dc:creator>
  <cp:lastModifiedBy>Алик</cp:lastModifiedBy>
  <cp:revision>17</cp:revision>
  <dcterms:created xsi:type="dcterms:W3CDTF">2011-03-19T11:25:21Z</dcterms:created>
  <dcterms:modified xsi:type="dcterms:W3CDTF">2012-10-22T16:13:22Z</dcterms:modified>
</cp:coreProperties>
</file>