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9" r:id="rId4"/>
    <p:sldId id="258" r:id="rId5"/>
    <p:sldId id="271" r:id="rId6"/>
    <p:sldId id="260" r:id="rId7"/>
    <p:sldId id="261" r:id="rId8"/>
    <p:sldId id="264" r:id="rId9"/>
    <p:sldId id="270" r:id="rId10"/>
    <p:sldId id="269" r:id="rId11"/>
    <p:sldId id="268" r:id="rId12"/>
    <p:sldId id="263" r:id="rId13"/>
    <p:sldId id="266" r:id="rId14"/>
    <p:sldId id="267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4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CF3076-AC1B-4C7F-83AB-07C6FC972762}" type="datetimeFigureOut">
              <a:rPr lang="ru-RU" smtClean="0"/>
              <a:pPr/>
              <a:t>16.10.2014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7F7B3B-F84D-4CB7-AAFF-FF684DE34D3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gray">
          <a:xfrm>
            <a:off x="8211312" y="2788920"/>
            <a:ext cx="932688" cy="1005840"/>
          </a:xfrm>
          <a:prstGeom prst="rect">
            <a:avLst/>
          </a:prstGeom>
          <a:solidFill>
            <a:schemeClr val="accent5">
              <a:lumMod val="60000"/>
              <a:lumOff val="4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 bwMode="gray">
          <a:xfrm>
            <a:off x="0" y="2130552"/>
            <a:ext cx="8458200" cy="914400"/>
          </a:xfrm>
          <a:prstGeom prst="rect">
            <a:avLst/>
          </a:prstGeom>
          <a:solidFill>
            <a:schemeClr val="tx2">
              <a:lumMod val="40000"/>
              <a:lumOff val="6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 bwMode="gray">
          <a:xfrm>
            <a:off x="2496312" y="0"/>
            <a:ext cx="1709928" cy="2359152"/>
          </a:xfrm>
          <a:prstGeom prst="rect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 bwMode="gray">
          <a:xfrm>
            <a:off x="0" y="0"/>
            <a:ext cx="2788920" cy="2359152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0624" y="3118104"/>
            <a:ext cx="7781544" cy="1470025"/>
          </a:xfrm>
        </p:spPr>
        <p:txBody>
          <a:bodyPr vert="horz" lIns="91440" tIns="45720" rIns="91440" bIns="45720" rtlCol="0" anchor="t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lang="en-US" sz="4800" b="1" kern="120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359152"/>
            <a:ext cx="8211312" cy="685800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3" pitchFamily="18" charset="2"/>
              <a:buNone/>
              <a:defRPr lang="en-US" sz="2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6CBA1-4CE1-47A3-A91B-E7B0B8422DBF}" type="datetime1">
              <a:rPr lang="ru-RU" smtClean="0"/>
              <a:pPr/>
              <a:t>16.10.2014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92EC-8174-4020-A3B7-CC1E92DAE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7693074" cy="45259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8BC7-3EFE-4D38-ABBF-94F5C4B4EBB2}" type="datetime1">
              <a:rPr lang="ru-RU" smtClean="0"/>
              <a:pPr/>
              <a:t>16.10.2014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92EC-8174-4020-A3B7-CC1E92DAE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gray">
          <a:xfrm rot="5400000">
            <a:off x="4572000" y="2350008"/>
            <a:ext cx="6519672" cy="1810512"/>
          </a:xfrm>
          <a:prstGeom prst="rect">
            <a:avLst/>
          </a:prstGeom>
          <a:solidFill>
            <a:schemeClr val="tx2">
              <a:lumMod val="40000"/>
              <a:lumOff val="6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 bwMode="gray">
          <a:xfrm>
            <a:off x="6553200" y="6135624"/>
            <a:ext cx="987552" cy="722376"/>
          </a:xfrm>
          <a:prstGeom prst="rect">
            <a:avLst/>
          </a:prstGeom>
          <a:solidFill>
            <a:schemeClr val="accent5">
              <a:lumMod val="60000"/>
              <a:lumOff val="4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 bwMode="gray">
          <a:xfrm>
            <a:off x="8606181" y="1379355"/>
            <a:ext cx="539496" cy="1463040"/>
          </a:xfrm>
          <a:prstGeom prst="rect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 bwMode="gray">
          <a:xfrm>
            <a:off x="8604504" y="0"/>
            <a:ext cx="539496" cy="182880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1152" y="274637"/>
            <a:ext cx="1673352" cy="585216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327648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0DB89-06FD-45BE-93CE-8F59FC701E4B}" type="datetime1">
              <a:rPr lang="ru-RU" smtClean="0"/>
              <a:pPr/>
              <a:t>16.10.2014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92EC-8174-4020-A3B7-CC1E92DAE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DEB37-30CA-4D04-8B0D-ADE114B4D7D6}" type="datetime1">
              <a:rPr lang="ru-RU" smtClean="0"/>
              <a:pPr/>
              <a:t>16.10.2014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92EC-8174-4020-A3B7-CC1E92DAE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11296" y="3044952"/>
            <a:ext cx="4690872" cy="740664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lang="en-US" sz="2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3" pitchFamily="18" charset="2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1DA61-F61E-4DE8-98F7-607E5C7E6774}" type="datetime1">
              <a:rPr lang="ru-RU" smtClean="0"/>
              <a:pPr/>
              <a:t>16.10.2014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92EC-8174-4020-A3B7-CC1E92DAEF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 bwMode="gray">
          <a:xfrm>
            <a:off x="8211312" y="2788920"/>
            <a:ext cx="932688" cy="1005840"/>
          </a:xfrm>
          <a:prstGeom prst="rect">
            <a:avLst/>
          </a:prstGeom>
          <a:solidFill>
            <a:schemeClr val="accent5">
              <a:lumMod val="60000"/>
              <a:lumOff val="4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 bwMode="gray">
          <a:xfrm>
            <a:off x="0" y="2130552"/>
            <a:ext cx="8458200" cy="914400"/>
          </a:xfrm>
          <a:prstGeom prst="rect">
            <a:avLst/>
          </a:prstGeom>
          <a:solidFill>
            <a:schemeClr val="tx2">
              <a:lumMod val="40000"/>
              <a:lumOff val="6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 bwMode="gray">
          <a:xfrm>
            <a:off x="2496312" y="0"/>
            <a:ext cx="1709928" cy="2359152"/>
          </a:xfrm>
          <a:prstGeom prst="rect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 bwMode="gray">
          <a:xfrm>
            <a:off x="0" y="0"/>
            <a:ext cx="2788920" cy="2670048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457200" y="3813048"/>
            <a:ext cx="7772400" cy="1143000"/>
          </a:xfr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lang="en-US" sz="4400" kern="120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802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802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17D4F-755D-4352-97C2-F98F67FABC49}" type="datetime1">
              <a:rPr lang="ru-RU" smtClean="0"/>
              <a:pPr/>
              <a:t>16.10.2014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92EC-8174-4020-A3B7-CC1E92DAE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457200" y="1627632"/>
            <a:ext cx="4040188" cy="639762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sz="2400" b="1" kern="1200" cap="none" spc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3" pitchFamily="18" charset="2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86000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gray">
          <a:xfrm>
            <a:off x="4645025" y="1627632"/>
            <a:ext cx="4041775" cy="639762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sz="2400" b="1" kern="1200" cap="none" spc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3" pitchFamily="18" charset="2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86000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1C523-703F-4271-BD14-58E22DBAAF48}" type="datetime1">
              <a:rPr lang="ru-RU" smtClean="0"/>
              <a:pPr/>
              <a:t>16.10.2014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92EC-8174-4020-A3B7-CC1E92DAE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6501384"/>
            <a:ext cx="9144000" cy="356616"/>
          </a:xfrm>
          <a:prstGeom prst="rect">
            <a:avLst/>
          </a:prstGeom>
          <a:solidFill>
            <a:schemeClr val="accent6">
              <a:lumMod val="60000"/>
              <a:lumOff val="40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 bwMode="gray">
          <a:xfrm>
            <a:off x="0" y="0"/>
            <a:ext cx="9144000" cy="301752"/>
          </a:xfrm>
          <a:prstGeom prst="rect">
            <a:avLst/>
          </a:prstGeom>
          <a:solidFill>
            <a:schemeClr val="accent5">
              <a:lumMod val="60000"/>
              <a:lumOff val="40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 bwMode="gray">
          <a:xfrm>
            <a:off x="0" y="0"/>
            <a:ext cx="2432304" cy="530352"/>
          </a:xfrm>
          <a:prstGeom prst="rect">
            <a:avLst/>
          </a:prstGeom>
          <a:solidFill>
            <a:schemeClr val="accent2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 bwMode="gray">
          <a:xfrm>
            <a:off x="1426464" y="0"/>
            <a:ext cx="1572768" cy="438912"/>
          </a:xfrm>
          <a:prstGeom prst="rect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400" kern="120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86055-DEB4-4EB5-B2EE-4FBD49424418}" type="datetime1">
              <a:rPr lang="ru-RU" smtClean="0"/>
              <a:pPr/>
              <a:t>16.10.2014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92EC-8174-4020-A3B7-CC1E92DAE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 bwMode="gray">
          <a:xfrm>
            <a:off x="0" y="6501384"/>
            <a:ext cx="9144000" cy="356616"/>
          </a:xfrm>
          <a:prstGeom prst="rect">
            <a:avLst/>
          </a:prstGeom>
          <a:solidFill>
            <a:schemeClr val="accent6">
              <a:lumMod val="60000"/>
              <a:lumOff val="40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 bwMode="gray">
          <a:xfrm>
            <a:off x="0" y="0"/>
            <a:ext cx="9144000" cy="301752"/>
          </a:xfrm>
          <a:prstGeom prst="rect">
            <a:avLst/>
          </a:prstGeom>
          <a:solidFill>
            <a:schemeClr val="accent5">
              <a:lumMod val="60000"/>
              <a:lumOff val="40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 bwMode="gray">
          <a:xfrm>
            <a:off x="0" y="0"/>
            <a:ext cx="301752" cy="6858000"/>
          </a:xfrm>
          <a:prstGeom prst="rect">
            <a:avLst/>
          </a:prstGeom>
          <a:solidFill>
            <a:srgbClr val="9BBB59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 userDrawn="1"/>
        </p:nvSpPr>
        <p:spPr bwMode="gray">
          <a:xfrm>
            <a:off x="0" y="0"/>
            <a:ext cx="2432304" cy="530352"/>
          </a:xfrm>
          <a:prstGeom prst="rect">
            <a:avLst/>
          </a:prstGeom>
          <a:solidFill>
            <a:schemeClr val="accent2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 userDrawn="1"/>
        </p:nvSpPr>
        <p:spPr bwMode="gray">
          <a:xfrm>
            <a:off x="1426464" y="0"/>
            <a:ext cx="1572768" cy="438912"/>
          </a:xfrm>
          <a:prstGeom prst="rect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 userDrawn="1"/>
        </p:nvSpPr>
        <p:spPr bwMode="gray">
          <a:xfrm>
            <a:off x="8842248" y="0"/>
            <a:ext cx="301752" cy="6858000"/>
          </a:xfrm>
          <a:prstGeom prst="rect">
            <a:avLst/>
          </a:prstGeom>
          <a:solidFill>
            <a:srgbClr val="9BBB59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BA3EA-F39A-4073-8CA7-F3DA0241C2B8}" type="datetime1">
              <a:rPr lang="ru-RU" smtClean="0"/>
              <a:pPr/>
              <a:t>16.10.2014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92EC-8174-4020-A3B7-CC1E92DAE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548640"/>
            <a:ext cx="7699248" cy="932688"/>
          </a:xfr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3200" b="1" kern="120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0952" y="1645920"/>
            <a:ext cx="2816352" cy="448056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3" pitchFamily="18" charset="2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79B3D-81D3-4A47-97BD-8BB2FE0EF737}" type="datetime1">
              <a:rPr lang="ru-RU" smtClean="0"/>
              <a:pPr/>
              <a:t>16.10.2014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92EC-8174-4020-A3B7-CC1E92DAEF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57200" y="1645920"/>
            <a:ext cx="4800600" cy="44805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1368" y="658368"/>
            <a:ext cx="5486400" cy="822960"/>
          </a:xfr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2800" b="1" kern="120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gray">
          <a:xfrm>
            <a:off x="1792224" y="1618488"/>
            <a:ext cx="5486400" cy="3639312"/>
          </a:xfrm>
          <a:solidFill>
            <a:srgbClr val="F8F8F8"/>
          </a:solidFill>
          <a:ln w="76200" cmpd="sng">
            <a:solidFill>
              <a:srgbClr val="FFFFF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3" pitchFamily="18" charset="2"/>
              <a:buNone/>
              <a:defRPr lang="en-US" sz="3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24" y="5413248"/>
            <a:ext cx="5486400" cy="9875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B49AA-D33C-4B43-BC60-0467D126F523}" type="datetime1">
              <a:rPr lang="ru-RU" smtClean="0"/>
              <a:pPr/>
              <a:t>16.10.2014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92EC-8174-4020-A3B7-CC1E92DAE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gray">
          <a:xfrm>
            <a:off x="0" y="402336"/>
            <a:ext cx="8686800" cy="1097280"/>
          </a:xfrm>
          <a:prstGeom prst="rect">
            <a:avLst/>
          </a:prstGeom>
          <a:solidFill>
            <a:schemeClr val="tx2">
              <a:lumMod val="40000"/>
              <a:lumOff val="6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 bwMode="gray">
          <a:xfrm>
            <a:off x="8165592" y="996696"/>
            <a:ext cx="978408" cy="896112"/>
          </a:xfrm>
          <a:prstGeom prst="rect">
            <a:avLst/>
          </a:prstGeom>
          <a:solidFill>
            <a:schemeClr val="accent5">
              <a:lumMod val="60000"/>
              <a:lumOff val="4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 bwMode="gray">
          <a:xfrm>
            <a:off x="1783080" y="0"/>
            <a:ext cx="1947672" cy="539496"/>
          </a:xfrm>
          <a:prstGeom prst="rect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 bwMode="gray">
          <a:xfrm>
            <a:off x="0" y="0"/>
            <a:ext cx="2432304" cy="539496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9496"/>
            <a:ext cx="8229600" cy="96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37960"/>
            <a:ext cx="2133600" cy="246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110BC-F605-4DF5-B420-3AA8E1851232}" type="datetime1">
              <a:rPr lang="ru-RU" smtClean="0"/>
              <a:pPr/>
              <a:t>16.10.2014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70448" y="6537960"/>
            <a:ext cx="2895600" cy="246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02152" y="6537960"/>
            <a:ext cx="2133600" cy="246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B792EC-8174-4020-A3B7-CC1E92DAE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3" pitchFamily="18" charset="2"/>
        <a:buChar char="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2"/>
        </a:buClr>
        <a:buSzPct val="90000"/>
        <a:buFont typeface="Wingdings 3" pitchFamily="18" charset="2"/>
        <a:buChar char="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3"/>
        </a:buClr>
        <a:buSzPct val="90000"/>
        <a:buFont typeface="Wingdings 3" pitchFamily="18" charset="2"/>
        <a:buChar char="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4"/>
        </a:buClr>
        <a:buSzPct val="90000"/>
        <a:buFont typeface="Wingdings 3" pitchFamily="18" charset="2"/>
        <a:buChar char="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5"/>
        </a:buClr>
        <a:buSzPct val="90000"/>
        <a:buFont typeface="Wingdings 3" pitchFamily="18" charset="2"/>
        <a:buChar char="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5" Type="http://schemas.openxmlformats.org/officeDocument/2006/relationships/slide" Target="slide8.xml"/><Relationship Id="rId4" Type="http://schemas.openxmlformats.org/officeDocument/2006/relationships/image" Target="../media/image11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6.xml"/><Relationship Id="rId4" Type="http://schemas.openxmlformats.org/officeDocument/2006/relationships/slide" Target="slide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3000372"/>
            <a:ext cx="7781544" cy="1470025"/>
          </a:xfrm>
        </p:spPr>
        <p:txBody>
          <a:bodyPr>
            <a:noAutofit/>
          </a:bodyPr>
          <a:lstStyle/>
          <a:p>
            <a:r>
              <a:rPr lang="ru-RU" sz="9600" dirty="0" smtClean="0"/>
              <a:t>Человек и его деятельность</a:t>
            </a:r>
            <a:endParaRPr lang="ru-RU" sz="9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86314" y="428604"/>
            <a:ext cx="3143272" cy="246888"/>
          </a:xfrm>
        </p:spPr>
        <p:txBody>
          <a:bodyPr/>
          <a:lstStyle/>
          <a:p>
            <a:fld id="{C3A35EED-7328-49CB-A45D-AFBBB2D97849}" type="datetime1">
              <a:rPr lang="ru-RU" sz="4800" smtClean="0">
                <a:solidFill>
                  <a:schemeClr val="tx1"/>
                </a:solidFill>
              </a:rPr>
              <a:pPr/>
              <a:t>16.10.2014</a:t>
            </a:fld>
            <a:endParaRPr lang="en-US" sz="4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Виды деятельности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8D47D-7FF5-42A5-9D4F-732D747600B0}" type="datetime1">
              <a:rPr lang="ru-RU" smtClean="0"/>
              <a:pPr/>
              <a:t>16.10.2014</a:t>
            </a:fld>
            <a:endParaRPr lang="en-US"/>
          </a:p>
        </p:txBody>
      </p:sp>
      <p:sp>
        <p:nvSpPr>
          <p:cNvPr id="4" name="Прямоугольник 3"/>
          <p:cNvSpPr/>
          <p:nvPr/>
        </p:nvSpPr>
        <p:spPr>
          <a:xfrm>
            <a:off x="214282" y="1857364"/>
            <a:ext cx="2286016" cy="92869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0" dirty="0" smtClean="0"/>
              <a:t>ИГРА</a:t>
            </a:r>
            <a:endParaRPr lang="ru-RU" sz="6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071538" y="3429000"/>
            <a:ext cx="2286016" cy="92869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ОБЩЕНИЕ</a:t>
            </a:r>
            <a:endParaRPr lang="ru-RU" sz="3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857752" y="3429000"/>
            <a:ext cx="2286016" cy="92869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0" dirty="0" smtClean="0"/>
              <a:t>ТРУД</a:t>
            </a:r>
            <a:endParaRPr lang="ru-RU" sz="6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429388" y="1928802"/>
            <a:ext cx="2286016" cy="92869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400" dirty="0" smtClean="0"/>
              <a:t>УЧЕБА</a:t>
            </a:r>
            <a:endParaRPr lang="ru-RU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57158" y="3643314"/>
            <a:ext cx="8229600" cy="960120"/>
          </a:xfrm>
        </p:spPr>
        <p:txBody>
          <a:bodyPr>
            <a:noAutofit/>
          </a:bodyPr>
          <a:lstStyle/>
          <a:p>
            <a:r>
              <a:rPr lang="ru-RU" sz="5400" dirty="0">
                <a:solidFill>
                  <a:schemeClr val="tx1"/>
                </a:solidFill>
              </a:rPr>
              <a:t>Используя текст учебник на </a:t>
            </a:r>
            <a:r>
              <a:rPr lang="ru-RU" sz="5400" u="sng" dirty="0">
                <a:solidFill>
                  <a:schemeClr val="tx1"/>
                </a:solidFill>
              </a:rPr>
              <a:t>стр. 51 </a:t>
            </a:r>
            <a:r>
              <a:rPr lang="ru-RU" sz="5400" dirty="0">
                <a:solidFill>
                  <a:schemeClr val="tx1"/>
                </a:solidFill>
              </a:rPr>
              <a:t>сравни игровую и учебную </a:t>
            </a:r>
            <a:r>
              <a:rPr lang="ru-RU" sz="5400" dirty="0" smtClean="0">
                <a:solidFill>
                  <a:schemeClr val="tx1"/>
                </a:solidFill>
              </a:rPr>
              <a:t>деятельность</a:t>
            </a:r>
            <a:r>
              <a:rPr lang="ru-RU" sz="5400" dirty="0">
                <a:solidFill>
                  <a:schemeClr val="tx1"/>
                </a:solidFill>
              </a:rPr>
              <a:t/>
            </a:r>
            <a:br>
              <a:rPr lang="ru-RU" sz="5400" dirty="0">
                <a:solidFill>
                  <a:schemeClr val="tx1"/>
                </a:solidFill>
              </a:rPr>
            </a:br>
            <a:r>
              <a:rPr lang="ru-RU" sz="5400" dirty="0"/>
              <a:t> </a:t>
            </a:r>
            <a:br>
              <a:rPr lang="ru-RU" sz="5400" dirty="0"/>
            </a:br>
            <a:r>
              <a:rPr lang="ru-RU" sz="5400" dirty="0"/>
              <a:t/>
            </a:r>
            <a:br>
              <a:rPr lang="ru-RU" sz="5400" dirty="0"/>
            </a:br>
            <a:r>
              <a:rPr lang="ru-RU" sz="5400" dirty="0"/>
              <a:t/>
            </a:r>
            <a:br>
              <a:rPr lang="ru-RU" sz="5400" dirty="0"/>
            </a:br>
            <a:r>
              <a:rPr lang="ru-RU" sz="5400" dirty="0"/>
              <a:t> </a:t>
            </a:r>
            <a:br>
              <a:rPr lang="ru-RU" sz="5400" dirty="0"/>
            </a:br>
            <a:r>
              <a:rPr lang="ru-RU" sz="5400" dirty="0"/>
              <a:t> </a:t>
            </a:r>
            <a:br>
              <a:rPr lang="ru-RU" sz="5400" dirty="0"/>
            </a:br>
            <a:r>
              <a:rPr lang="ru-RU" sz="5400" dirty="0"/>
              <a:t>  </a:t>
            </a:r>
            <a:br>
              <a:rPr lang="ru-RU" sz="5400" dirty="0"/>
            </a:br>
            <a:endParaRPr lang="ru-RU" sz="54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85720" y="2714620"/>
          <a:ext cx="8572560" cy="381000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4286280"/>
                <a:gridCol w="428628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sz="4400" b="0" dirty="0" smtClean="0"/>
                        <a:t>Общее</a:t>
                      </a:r>
                      <a:endParaRPr lang="ru-RU" sz="4400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ru-RU" sz="4400" dirty="0" smtClean="0"/>
                        <a:t>1)…</a:t>
                      </a:r>
                      <a:endParaRPr lang="ru-RU" sz="4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sz="4400" dirty="0" smtClean="0"/>
                        <a:t>Различное</a:t>
                      </a:r>
                      <a:endParaRPr lang="ru-RU" sz="4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/>
                        <a:t>Игра</a:t>
                      </a:r>
                      <a:endParaRPr lang="ru-RU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/>
                        <a:t>Учеба</a:t>
                      </a:r>
                      <a:endParaRPr lang="ru-RU" sz="4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sz="4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4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5512-08C5-4874-A9A7-E614528C6981}" type="datetime1">
              <a:rPr lang="ru-RU" smtClean="0"/>
              <a:pPr/>
              <a:t>16.10.2014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4305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Средства достижения цели -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необходимые элементы, то при помощи чего…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Users\user\Pictures\олеся\Для работы\обществознание 6\деятельность\0_8db2b_57a5b241_ori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214422"/>
            <a:ext cx="2027581" cy="3214710"/>
          </a:xfrm>
          <a:prstGeom prst="rect">
            <a:avLst/>
          </a:prstGeom>
          <a:noFill/>
        </p:spPr>
      </p:pic>
      <p:pic>
        <p:nvPicPr>
          <p:cNvPr id="1027" name="Picture 3" descr="C:\Users\user\Pictures\олеся\Для работы\обществознание 6\деятельность\c4f11aa8d19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00364" y="4357694"/>
            <a:ext cx="2381266" cy="1785950"/>
          </a:xfrm>
          <a:prstGeom prst="rect">
            <a:avLst/>
          </a:prstGeom>
          <a:noFill/>
        </p:spPr>
      </p:pic>
      <p:pic>
        <p:nvPicPr>
          <p:cNvPr id="1028" name="Picture 4" descr="C:\Users\user\Pictures\олеся\Для работы\обществознание 6\деятельность\32a51776c104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857364"/>
            <a:ext cx="3248599" cy="2943231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571472" y="4429132"/>
            <a:ext cx="2071702" cy="35719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предметы</a:t>
            </a:r>
            <a:endParaRPr lang="ru-RU" sz="28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000364" y="6143644"/>
            <a:ext cx="2428892" cy="35719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деньги</a:t>
            </a:r>
            <a:endParaRPr lang="ru-RU" sz="32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857884" y="4572008"/>
            <a:ext cx="2928958" cy="71438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орудия и приспособления</a:t>
            </a:r>
            <a:endParaRPr lang="ru-RU" sz="2800" b="1" dirty="0"/>
          </a:p>
        </p:txBody>
      </p:sp>
      <p:sp>
        <p:nvSpPr>
          <p:cNvPr id="14" name="Управляющая кнопка: домой 13">
            <a:hlinkClick r:id="rId5" action="ppaction://hlinksldjump" highlightClick="1"/>
          </p:cNvPr>
          <p:cNvSpPr/>
          <p:nvPr/>
        </p:nvSpPr>
        <p:spPr>
          <a:xfrm>
            <a:off x="0" y="6215082"/>
            <a:ext cx="642910" cy="64291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Дата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F1091-2D33-46F5-B208-3915B3C49AF3}" type="datetime1">
              <a:rPr lang="ru-RU" smtClean="0"/>
              <a:pPr/>
              <a:t>16.10.2014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539496"/>
            <a:ext cx="8472518" cy="5818462"/>
          </a:xfrm>
        </p:spPr>
        <p:txBody>
          <a:bodyPr>
            <a:normAutofit/>
          </a:bodyPr>
          <a:lstStyle/>
          <a:p>
            <a:r>
              <a:rPr lang="ru-RU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Действия -</a:t>
            </a:r>
            <a:br>
              <a:rPr lang="ru-RU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7200" dirty="0" smtClean="0">
                <a:solidFill>
                  <a:schemeClr val="tx1"/>
                </a:solidFill>
                <a:latin typeface="+mn-lt"/>
              </a:rPr>
              <a:t>заранее спланированные и проводимые операции</a:t>
            </a:r>
            <a:endParaRPr lang="ru-RU" sz="72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Управляющая кнопка: домой 2">
            <a:hlinkClick r:id="rId2" action="ppaction://hlinksldjump" highlightClick="1"/>
          </p:cNvPr>
          <p:cNvSpPr/>
          <p:nvPr/>
        </p:nvSpPr>
        <p:spPr>
          <a:xfrm>
            <a:off x="0" y="6215082"/>
            <a:ext cx="642910" cy="64291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5D33E-3C92-490C-B388-6B76FC084CC8}" type="datetime1">
              <a:rPr lang="ru-RU" smtClean="0"/>
              <a:pPr/>
              <a:t>16.10.2014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39496"/>
            <a:ext cx="8329642" cy="4604016"/>
          </a:xfrm>
        </p:spPr>
        <p:txBody>
          <a:bodyPr>
            <a:normAutofit/>
          </a:bodyPr>
          <a:lstStyle/>
          <a:p>
            <a:r>
              <a:rPr lang="ru-RU" sz="8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Результат –</a:t>
            </a:r>
            <a:br>
              <a:rPr lang="ru-RU" sz="8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8000" dirty="0" smtClean="0">
                <a:solidFill>
                  <a:schemeClr val="tx1"/>
                </a:solidFill>
                <a:latin typeface="+mn-lt"/>
              </a:rPr>
              <a:t>конечный итог</a:t>
            </a:r>
            <a:endParaRPr lang="ru-RU" sz="80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Управляющая кнопка: домой 2">
            <a:hlinkClick r:id="rId2" action="ppaction://hlinksldjump" highlightClick="1"/>
          </p:cNvPr>
          <p:cNvSpPr/>
          <p:nvPr/>
        </p:nvSpPr>
        <p:spPr>
          <a:xfrm>
            <a:off x="0" y="6215082"/>
            <a:ext cx="642910" cy="64291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172A2-9569-4B59-BB80-882840BD7661}" type="datetime1">
              <a:rPr lang="ru-RU" smtClean="0"/>
              <a:pPr/>
              <a:t>16.10.2014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539496"/>
            <a:ext cx="9001156" cy="5532710"/>
          </a:xfrm>
        </p:spPr>
        <p:txBody>
          <a:bodyPr>
            <a:noAutofit/>
          </a:bodyPr>
          <a:lstStyle/>
          <a:p>
            <a:r>
              <a:rPr lang="ru-RU" sz="7200" b="1" dirty="0" smtClean="0"/>
              <a:t>Домашнее задание</a:t>
            </a:r>
            <a:br>
              <a:rPr lang="ru-RU" sz="7200" b="1" dirty="0" smtClean="0"/>
            </a:br>
            <a:r>
              <a:rPr lang="ru-RU" sz="6000" dirty="0" smtClean="0">
                <a:solidFill>
                  <a:schemeClr val="tx1"/>
                </a:solidFill>
                <a:latin typeface="+mn-lt"/>
                <a:ea typeface="Verdana"/>
                <a:cs typeface="Verdana"/>
              </a:rPr>
              <a:t>§5 – читать, выучить все понятия в тетради, рабочая тетрадь </a:t>
            </a:r>
            <a:br>
              <a:rPr lang="ru-RU" sz="6000" dirty="0" smtClean="0">
                <a:solidFill>
                  <a:schemeClr val="tx1"/>
                </a:solidFill>
                <a:latin typeface="+mn-lt"/>
                <a:ea typeface="Verdana"/>
                <a:cs typeface="Verdana"/>
              </a:rPr>
            </a:br>
            <a:r>
              <a:rPr lang="ru-RU" sz="6000" dirty="0" smtClean="0">
                <a:solidFill>
                  <a:schemeClr val="tx1"/>
                </a:solidFill>
                <a:ea typeface="Verdana"/>
                <a:cs typeface="Verdana"/>
              </a:rPr>
              <a:t>§3 задания 1,2,3</a:t>
            </a:r>
            <a:r>
              <a:rPr lang="ru-RU" sz="6000" dirty="0" smtClean="0">
                <a:solidFill>
                  <a:schemeClr val="tx1"/>
                </a:solidFill>
                <a:latin typeface="+mn-lt"/>
                <a:ea typeface="Verdana"/>
                <a:cs typeface="Verdana"/>
              </a:rPr>
              <a:t> </a:t>
            </a:r>
            <a:r>
              <a:rPr lang="ru-RU" sz="6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6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6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09D3B-252A-4ABC-98C4-218601E5A7BD}" type="datetime1">
              <a:rPr lang="ru-RU" smtClean="0"/>
              <a:pPr/>
              <a:t>16.10.2014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142875"/>
            <a:ext cx="9144000" cy="1357313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Деятельность присуща только человеку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4294967295"/>
          </p:nvPr>
        </p:nvSpPr>
        <p:spPr>
          <a:xfrm>
            <a:off x="0" y="1627188"/>
            <a:ext cx="4040188" cy="639762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>
                <a:solidFill>
                  <a:schemeClr val="tx2">
                    <a:lumMod val="50000"/>
                  </a:schemeClr>
                </a:solidFill>
              </a:rPr>
              <a:t>Пчела строит</a:t>
            </a:r>
            <a:endParaRPr lang="ru-RU" sz="40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7" name="Содержимое 6" descr="1.jpg"/>
          <p:cNvPicPr>
            <a:picLocks noGrp="1" noChangeAspect="1"/>
          </p:cNvPicPr>
          <p:nvPr>
            <p:ph sz="half" idx="4294967295"/>
          </p:nvPr>
        </p:nvPicPr>
        <p:blipFill>
          <a:blip r:embed="rId2"/>
          <a:stretch>
            <a:fillRect/>
          </a:stretch>
        </p:blipFill>
        <p:spPr>
          <a:xfrm>
            <a:off x="142844" y="2357430"/>
            <a:ext cx="4908550" cy="3927475"/>
          </a:xfrm>
        </p:spPr>
      </p:pic>
      <p:sp>
        <p:nvSpPr>
          <p:cNvPr id="5" name="Текст 4"/>
          <p:cNvSpPr>
            <a:spLocks noGrp="1"/>
          </p:cNvSpPr>
          <p:nvPr>
            <p:ph type="body" sz="quarter" idx="4294967295"/>
          </p:nvPr>
        </p:nvSpPr>
        <p:spPr>
          <a:xfrm>
            <a:off x="4429125" y="1627188"/>
            <a:ext cx="4714876" cy="639762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</a:rPr>
              <a:t>  Человек строит</a:t>
            </a:r>
            <a:endParaRPr lang="ru-RU" sz="36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8" name="Содержимое 7" descr="0_5565a_13b15b07_XL.jpg"/>
          <p:cNvPicPr>
            <a:picLocks noGrp="1" noChangeAspect="1"/>
          </p:cNvPicPr>
          <p:nvPr>
            <p:ph sz="quarter" idx="4294967295"/>
          </p:nvPr>
        </p:nvPicPr>
        <p:blipFill>
          <a:blip r:embed="rId3"/>
          <a:stretch>
            <a:fillRect/>
          </a:stretch>
        </p:blipFill>
        <p:spPr>
          <a:xfrm>
            <a:off x="5429256" y="2273359"/>
            <a:ext cx="3429000" cy="4035359"/>
          </a:xfrm>
        </p:spPr>
      </p:pic>
      <p:sp>
        <p:nvSpPr>
          <p:cNvPr id="9" name="Прямоугольник 8"/>
          <p:cNvSpPr/>
          <p:nvPr/>
        </p:nvSpPr>
        <p:spPr>
          <a:xfrm>
            <a:off x="142844" y="2285992"/>
            <a:ext cx="4929222" cy="407196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dirty="0" smtClean="0"/>
              <a:t>Приспосабливается к окружающей среде</a:t>
            </a:r>
            <a:endParaRPr lang="ru-RU" sz="44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143504" y="2285992"/>
            <a:ext cx="3714776" cy="407196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dirty="0" smtClean="0"/>
              <a:t>Изменяет окружающую среду</a:t>
            </a:r>
            <a:endParaRPr lang="ru-RU" sz="44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0" y="0"/>
            <a:ext cx="9144000" cy="228599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В основе действий животных лежат инстинкты, животные используют только то, что есть в природе.</a:t>
            </a:r>
            <a:endParaRPr lang="ru-RU" sz="3600" dirty="0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49854-81BE-4003-9188-A17BB2FB79D1}" type="datetime1">
              <a:rPr lang="ru-RU" smtClean="0"/>
              <a:pPr/>
              <a:t>16.10.2014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429396"/>
          </a:xfrm>
        </p:spPr>
        <p:txBody>
          <a:bodyPr>
            <a:normAutofit fontScale="90000"/>
          </a:bodyPr>
          <a:lstStyle/>
          <a:p>
            <a:r>
              <a:rPr lang="ru-RU" sz="8800" b="1" dirty="0" smtClean="0">
                <a:solidFill>
                  <a:srgbClr val="C00000"/>
                </a:solidFill>
              </a:rPr>
              <a:t>Деятельность</a:t>
            </a:r>
            <a:r>
              <a:rPr lang="ru-RU" sz="5400" b="1" dirty="0" smtClean="0"/>
              <a:t> </a:t>
            </a:r>
            <a:br>
              <a:rPr lang="ru-RU" sz="5400" b="1" dirty="0" smtClean="0"/>
            </a:br>
            <a:r>
              <a:rPr lang="ru-RU" sz="6000" dirty="0" smtClean="0">
                <a:solidFill>
                  <a:schemeClr val="tx1"/>
                </a:solidFill>
                <a:latin typeface="+mn-lt"/>
              </a:rPr>
              <a:t>вид активности направленный на изменение,  преобразование окружающей среды , в результате которого получается нечто новое</a:t>
            </a:r>
            <a:endParaRPr lang="ru-RU" sz="60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0FB61-7938-4C24-B6C8-DE4A77A59AFD}" type="datetime1">
              <a:rPr lang="ru-RU" smtClean="0"/>
              <a:pPr/>
              <a:t>16.10.2014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86055-DEB4-4EB5-B2EE-4FBD49424418}" type="datetime1">
              <a:rPr lang="ru-RU" smtClean="0"/>
              <a:pPr/>
              <a:t>16.10.2014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C:\Users\user\Pictures\олеся\Для работы\обществознание 6\деятельность\781379_375_500_source-950x8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3714752"/>
            <a:ext cx="3308444" cy="278605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539496"/>
            <a:ext cx="8786874" cy="96012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Человек изменяет  окружающий мир в своих интересах, создает то чего нет в природе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1027" name="Picture 3" descr="C:\Users\user\Pictures\олеся\Для работы\обществознание 6\деятельность\34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4143380"/>
            <a:ext cx="4329622" cy="2395543"/>
          </a:xfrm>
          <a:prstGeom prst="rect">
            <a:avLst/>
          </a:prstGeom>
          <a:noFill/>
        </p:spPr>
      </p:pic>
      <p:pic>
        <p:nvPicPr>
          <p:cNvPr id="1030" name="Picture 6" descr="C:\Users\user\Pictures\олеся\Для работы\обществознание 6\деятельность\d0b00b8b308et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267667">
            <a:off x="5854710" y="1785926"/>
            <a:ext cx="2470479" cy="1714512"/>
          </a:xfrm>
          <a:prstGeom prst="rect">
            <a:avLst/>
          </a:prstGeom>
          <a:noFill/>
        </p:spPr>
      </p:pic>
      <p:pic>
        <p:nvPicPr>
          <p:cNvPr id="1026" name="Picture 2" descr="C:\Users\user\Pictures\олеся\Для работы\обществознание 6\деятельность\13-radio-desenho1a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20330144">
            <a:off x="354405" y="1627720"/>
            <a:ext cx="2342258" cy="2400815"/>
          </a:xfrm>
          <a:prstGeom prst="rect">
            <a:avLst/>
          </a:prstGeom>
          <a:noFill/>
        </p:spPr>
      </p:pic>
      <p:pic>
        <p:nvPicPr>
          <p:cNvPr id="1028" name="Picture 4" descr="C:\Users\user\Pictures\олеся\Для работы\обществознание 6\деятельность\lampochka_enl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786182" y="1928802"/>
            <a:ext cx="1219196" cy="2026365"/>
          </a:xfrm>
          <a:prstGeom prst="rect">
            <a:avLst/>
          </a:prstGeom>
          <a:noFill/>
        </p:spPr>
      </p:pic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A3922-8315-4E74-A0CC-51811BF03D59}" type="datetime1">
              <a:rPr lang="ru-RU" smtClean="0"/>
              <a:pPr/>
              <a:t>16.10.2014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71462"/>
            <a:ext cx="8686800" cy="1571078"/>
          </a:xfrm>
        </p:spPr>
        <p:txBody>
          <a:bodyPr>
            <a:normAutofit/>
          </a:bodyPr>
          <a:lstStyle/>
          <a:p>
            <a:pPr algn="l"/>
            <a:r>
              <a:rPr lang="ru-RU" sz="3200" dirty="0" smtClean="0">
                <a:solidFill>
                  <a:schemeClr val="tx1"/>
                </a:solidFill>
              </a:rPr>
              <a:t>-Скажите пожалуйста, </a:t>
            </a:r>
            <a:br>
              <a:rPr lang="ru-RU" sz="3200" dirty="0" smtClean="0">
                <a:solidFill>
                  <a:schemeClr val="tx1"/>
                </a:solidFill>
              </a:rPr>
            </a:br>
            <a:r>
              <a:rPr lang="ru-RU" sz="3200" dirty="0" smtClean="0">
                <a:solidFill>
                  <a:schemeClr val="tx1"/>
                </a:solidFill>
              </a:rPr>
              <a:t>куда мне отсюда идти</a:t>
            </a:r>
            <a:r>
              <a:rPr lang="en-US" sz="3200" dirty="0" smtClean="0">
                <a:solidFill>
                  <a:schemeClr val="tx1"/>
                </a:solidFill>
              </a:rPr>
              <a:t>?</a:t>
            </a:r>
            <a:endParaRPr lang="ru-RU" sz="3200" dirty="0">
              <a:solidFill>
                <a:schemeClr val="tx1"/>
              </a:solidFill>
            </a:endParaRPr>
          </a:p>
        </p:txBody>
      </p:sp>
      <p:pic>
        <p:nvPicPr>
          <p:cNvPr id="4" name="Содержимое 3" descr="0_390cc_e0de2f6b_L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14810" y="0"/>
            <a:ext cx="4929190" cy="6858000"/>
          </a:xfrm>
        </p:spPr>
      </p:pic>
      <p:sp>
        <p:nvSpPr>
          <p:cNvPr id="5" name="Прямоугольник 4"/>
          <p:cNvSpPr/>
          <p:nvPr/>
        </p:nvSpPr>
        <p:spPr>
          <a:xfrm>
            <a:off x="0" y="1500174"/>
            <a:ext cx="4214810" cy="535782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3200" dirty="0" smtClean="0">
                <a:solidFill>
                  <a:schemeClr val="tx1"/>
                </a:solidFill>
              </a:rPr>
              <a:t>-А куда ты хочешь попасть</a:t>
            </a:r>
            <a:r>
              <a:rPr lang="en-US" sz="3200" dirty="0" smtClean="0">
                <a:solidFill>
                  <a:schemeClr val="tx1"/>
                </a:solidFill>
              </a:rPr>
              <a:t>?</a:t>
            </a:r>
            <a:r>
              <a:rPr lang="ru-RU" sz="3200" dirty="0" smtClean="0">
                <a:solidFill>
                  <a:schemeClr val="tx1"/>
                </a:solidFill>
              </a:rPr>
              <a:t> – спросил Кот</a:t>
            </a:r>
          </a:p>
          <a:p>
            <a:endParaRPr lang="ru-RU" sz="3200" dirty="0" smtClean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ru-RU" sz="3200" dirty="0" smtClean="0">
                <a:solidFill>
                  <a:schemeClr val="tx1"/>
                </a:solidFill>
              </a:rPr>
              <a:t>Мне все равно…</a:t>
            </a:r>
          </a:p>
          <a:p>
            <a:pPr>
              <a:buFontTx/>
              <a:buChar char="-"/>
            </a:pPr>
            <a:endParaRPr lang="ru-RU" sz="3200" dirty="0" smtClean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ru-RU" sz="3200" dirty="0" smtClean="0">
                <a:solidFill>
                  <a:schemeClr val="tx1"/>
                </a:solidFill>
              </a:rPr>
              <a:t> Тогда, все равно, куда и идти, - заметил Кот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6" name="Багетная рамка 5"/>
          <p:cNvSpPr/>
          <p:nvPr/>
        </p:nvSpPr>
        <p:spPr>
          <a:xfrm>
            <a:off x="0" y="0"/>
            <a:ext cx="9144000" cy="6858000"/>
          </a:xfrm>
          <a:prstGeom prst="beve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8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ЦЕЛЬ</a:t>
            </a:r>
          </a:p>
          <a:p>
            <a:pPr algn="ctr"/>
            <a:r>
              <a:rPr lang="ru-RU" sz="8000" dirty="0" smtClean="0">
                <a:solidFill>
                  <a:schemeClr val="tx1"/>
                </a:solidFill>
              </a:rPr>
              <a:t>идеал желаемого результата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E9672-4E3B-4F75-B1C4-2BB49C1EE16E}" type="datetime1">
              <a:rPr lang="ru-RU" smtClean="0"/>
              <a:pPr/>
              <a:t>16.10.2014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539496"/>
            <a:ext cx="8572560" cy="960678"/>
          </a:xfrm>
        </p:spPr>
        <p:txBody>
          <a:bodyPr>
            <a:noAutofit/>
          </a:bodyPr>
          <a:lstStyle/>
          <a:p>
            <a:r>
              <a:rPr lang="ru-RU" sz="6000" dirty="0" smtClean="0">
                <a:solidFill>
                  <a:schemeClr val="tx1"/>
                </a:solidFill>
              </a:rPr>
              <a:t>Структура деятельности</a:t>
            </a:r>
            <a:endParaRPr lang="ru-RU" sz="6000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71736" y="2000240"/>
            <a:ext cx="2500330" cy="171451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hlinkClick r:id="rId2" action="ppaction://hlinksldjump"/>
              </a:rPr>
              <a:t>СРЕДСТВА ДОСТИЖЕНИЯ </a:t>
            </a:r>
          </a:p>
          <a:p>
            <a:pPr algn="ctr"/>
            <a:r>
              <a:rPr lang="ru-RU" sz="2800" b="1" dirty="0" smtClean="0">
                <a:solidFill>
                  <a:schemeClr val="tx1"/>
                </a:solidFill>
                <a:hlinkClick r:id="rId2" action="ppaction://hlinksldjump"/>
              </a:rPr>
              <a:t>ЦЕЛИ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786050" y="4643446"/>
            <a:ext cx="2357454" cy="171451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hlinkClick r:id="rId3" action="ppaction://hlinksldjump"/>
              </a:rPr>
              <a:t>ДЕЙСТВИЯ</a:t>
            </a:r>
            <a:endParaRPr lang="ru-RU" sz="3600" b="1" dirty="0"/>
          </a:p>
        </p:txBody>
      </p:sp>
      <p:sp>
        <p:nvSpPr>
          <p:cNvPr id="8" name="Багетная рамка 7"/>
          <p:cNvSpPr/>
          <p:nvPr/>
        </p:nvSpPr>
        <p:spPr>
          <a:xfrm>
            <a:off x="6072198" y="2786058"/>
            <a:ext cx="2786050" cy="2000264"/>
          </a:xfrm>
          <a:prstGeom prst="beve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4" action="ppaction://hlinksldjump"/>
              </a:rPr>
              <a:t>РЕЗУЛЬТАТ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Стрелка вправо 9"/>
          <p:cNvSpPr/>
          <p:nvPr/>
        </p:nvSpPr>
        <p:spPr>
          <a:xfrm rot="19537577">
            <a:off x="2144506" y="3258445"/>
            <a:ext cx="440764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 rot="2770942">
            <a:off x="2176785" y="5278117"/>
            <a:ext cx="453489" cy="2823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 rot="667191">
            <a:off x="5272589" y="3238956"/>
            <a:ext cx="524880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Двойная стрелка вверх/вниз 10"/>
          <p:cNvSpPr/>
          <p:nvPr/>
        </p:nvSpPr>
        <p:spPr>
          <a:xfrm>
            <a:off x="3786182" y="3643314"/>
            <a:ext cx="357190" cy="1000132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 rot="19410683">
            <a:off x="5528130" y="5039302"/>
            <a:ext cx="488051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Багетная рамка 14"/>
          <p:cNvSpPr/>
          <p:nvPr/>
        </p:nvSpPr>
        <p:spPr>
          <a:xfrm>
            <a:off x="142844" y="3500438"/>
            <a:ext cx="2000264" cy="1571636"/>
          </a:xfrm>
          <a:prstGeom prst="beve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2">
                    <a:lumMod val="50000"/>
                  </a:schemeClr>
                </a:solidFill>
              </a:rPr>
              <a:t>ЦЕЛЬ</a:t>
            </a:r>
            <a:endParaRPr lang="ru-RU" sz="4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EDAD3-0937-4834-8001-5ED609658ECE}" type="datetime1">
              <a:rPr lang="ru-RU" smtClean="0"/>
              <a:pPr/>
              <a:t>16.10.2014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BA3EA-F39A-4073-8CA7-F3DA0241C2B8}" type="datetime1">
              <a:rPr lang="ru-RU" smtClean="0"/>
              <a:pPr/>
              <a:t>16.10.2014</a:t>
            </a:fld>
            <a:endParaRPr lang="en-US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ea typeface="Times New Roman" pitchFamily="18" charset="0"/>
                <a:cs typeface="Times New Roman" pitchFamily="18" charset="0"/>
              </a:rPr>
              <a:t>Лошадиная фамилия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ea typeface="Times New Roman" pitchFamily="18" charset="0"/>
                <a:cs typeface="Times New Roman" pitchFamily="18" charset="0"/>
              </a:rPr>
              <a:t>А.П.Чехов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"У отставного генерал-майора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Булдеева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разболелись зубы. Он полоскал  рот водкой,  коньяком,  прикладывал  к  больному  зубу  табачную  копоть,  опий, скипидар, керосин, мазал щеку йодом, в ушах у него была  вата,  смоченная  в спирту, но все это или не помогало, или вызывало тошноту.  Приезжал  доктор. Он поковырял в зубе, прописал хину, но и  это  не  помогло.  На  предложение вырвать больной зуб генерал ответил отказом."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0" y="0"/>
            <a:ext cx="9144000" cy="71435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Определите цель главного героя, средства ее достижения. Из каких конкретных действий состояла его деятельность</a:t>
            </a:r>
            <a:r>
              <a:rPr lang="en-US" b="1" dirty="0" smtClean="0"/>
              <a:t>?</a:t>
            </a:r>
            <a:r>
              <a:rPr lang="ru-RU" b="1" dirty="0" smtClean="0"/>
              <a:t> 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введение в обществознанип">
  <a:themeElements>
    <a:clrScheme name="New_Simple01">
      <a:dk1>
        <a:sysClr val="windowText" lastClr="000000"/>
      </a:dk1>
      <a:lt1>
        <a:sysClr val="window" lastClr="FFFFFF"/>
      </a:lt1>
      <a:dk2>
        <a:srgbClr val="562B71"/>
      </a:dk2>
      <a:lt2>
        <a:srgbClr val="DFF0F7"/>
      </a:lt2>
      <a:accent1>
        <a:srgbClr val="6BA2DF"/>
      </a:accent1>
      <a:accent2>
        <a:srgbClr val="C0504D"/>
      </a:accent2>
      <a:accent3>
        <a:srgbClr val="9BBB59"/>
      </a:accent3>
      <a:accent4>
        <a:srgbClr val="8064A2"/>
      </a:accent4>
      <a:accent5>
        <a:srgbClr val="AA5E74"/>
      </a:accent5>
      <a:accent6>
        <a:srgbClr val="EF9031"/>
      </a:accent6>
      <a:hlink>
        <a:srgbClr val="FF0000"/>
      </a:hlink>
      <a:folHlink>
        <a:srgbClr val="92D050"/>
      </a:folHlink>
    </a:clrScheme>
    <a:fontScheme name="New_Simple01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맑은 고딕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맑은 고딕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New_Simple01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hade val="100000"/>
                <a:satMod val="165000"/>
              </a:schemeClr>
            </a:gs>
            <a:gs pos="55000">
              <a:schemeClr val="phClr">
                <a:tint val="83000"/>
                <a:shade val="100000"/>
                <a:satMod val="155000"/>
              </a:schemeClr>
            </a:gs>
            <a:gs pos="100000">
              <a:schemeClr val="phClr">
                <a:shade val="85000"/>
                <a:satMod val="100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20040000"/>
            </a:lightRig>
          </a:scene3d>
          <a:sp3d contourW="12700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hueMod val="105000"/>
                <a:satMod val="250000"/>
              </a:schemeClr>
            </a:gs>
            <a:gs pos="100000">
              <a:schemeClr val="phClr">
                <a:tint val="95000"/>
                <a:shade val="100000"/>
                <a:satMod val="200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4000"/>
                <a:satMod val="200000"/>
              </a:schemeClr>
            </a:gs>
            <a:gs pos="100000">
              <a:schemeClr val="phClr">
                <a:shade val="70000"/>
                <a:satMod val="200000"/>
              </a:schemeClr>
            </a:gs>
          </a:gsLst>
          <a:path path="circle">
            <a:fillToRect l="40000" r="40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введение в обществознанип</Template>
  <TotalTime>366</TotalTime>
  <Words>169</Words>
  <Application>Microsoft Office PowerPoint</Application>
  <PresentationFormat>Экран (4:3)</PresentationFormat>
  <Paragraphs>58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введение в обществознанип</vt:lpstr>
      <vt:lpstr>Человек и его деятельность</vt:lpstr>
      <vt:lpstr>Домашнее задание §5 – читать, выучить все понятия в тетради, рабочая тетрадь  §3 задания 1,2,3  </vt:lpstr>
      <vt:lpstr>Деятельность присуща только человеку</vt:lpstr>
      <vt:lpstr>Деятельность  вид активности направленный на изменение,  преобразование окружающей среды , в результате которого получается нечто новое</vt:lpstr>
      <vt:lpstr>Слайд 5</vt:lpstr>
      <vt:lpstr>Человек изменяет  окружающий мир в своих интересах, создает то чего нет в природе</vt:lpstr>
      <vt:lpstr>-Скажите пожалуйста,  куда мне отсюда идти?</vt:lpstr>
      <vt:lpstr>Структура деятельности</vt:lpstr>
      <vt:lpstr>Слайд 9</vt:lpstr>
      <vt:lpstr>Виды деятельности</vt:lpstr>
      <vt:lpstr>Используя текст учебник на стр. 51 сравни игровую и учебную деятельность            </vt:lpstr>
      <vt:lpstr>Средства достижения цели - необходимые элементы, то при помощи чего…</vt:lpstr>
      <vt:lpstr>Действия - заранее спланированные и проводимые операции</vt:lpstr>
      <vt:lpstr>Результат – конечный итог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Человек и его деятельность</dc:title>
  <dc:creator>Viktjuk</dc:creator>
  <cp:lastModifiedBy>User</cp:lastModifiedBy>
  <cp:revision>28</cp:revision>
  <dcterms:created xsi:type="dcterms:W3CDTF">2011-10-17T08:27:44Z</dcterms:created>
  <dcterms:modified xsi:type="dcterms:W3CDTF">2014-10-16T10:13:42Z</dcterms:modified>
</cp:coreProperties>
</file>